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2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038BD3-396E-44A5-AB9C-FAB35ACFC9F6}"/>
              </a:ext>
            </a:extLst>
          </p:cNvPr>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a:extLst>
              <a:ext uri="{FF2B5EF4-FFF2-40B4-BE49-F238E27FC236}">
                <a16:creationId xmlns:a16="http://schemas.microsoft.com/office/drawing/2014/main" id="{EFB9A74C-A832-4BE7-BD2E-EAE0C0139155}"/>
              </a:ext>
            </a:extLst>
          </p:cNvPr>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67800DED-593F-48F4-BFB9-F17B2C5B0B29}" type="datetimeFigureOut">
              <a:rPr lang="en-GB" smtClean="0"/>
              <a:t>16/07/2017</a:t>
            </a:fld>
            <a:endParaRPr lang="en-GB"/>
          </a:p>
        </p:txBody>
      </p:sp>
      <p:sp>
        <p:nvSpPr>
          <p:cNvPr id="4" name="Footer Placeholder 3">
            <a:extLst>
              <a:ext uri="{FF2B5EF4-FFF2-40B4-BE49-F238E27FC236}">
                <a16:creationId xmlns:a16="http://schemas.microsoft.com/office/drawing/2014/main" id="{221C108F-8059-47B5-AD9A-8D6D03DB92B7}"/>
              </a:ext>
            </a:extLst>
          </p:cNvPr>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a:extLst>
              <a:ext uri="{FF2B5EF4-FFF2-40B4-BE49-F238E27FC236}">
                <a16:creationId xmlns:a16="http://schemas.microsoft.com/office/drawing/2014/main" id="{6148632B-9A53-4DDC-A1FE-4ADC622626F9}"/>
              </a:ext>
            </a:extLst>
          </p:cNvPr>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5D54980A-B74F-4E73-849F-A1CA97085309}" type="slidenum">
              <a:rPr lang="en-GB" smtClean="0"/>
              <a:t>‹#›</a:t>
            </a:fld>
            <a:endParaRPr lang="en-GB"/>
          </a:p>
        </p:txBody>
      </p:sp>
    </p:spTree>
    <p:extLst>
      <p:ext uri="{BB962C8B-B14F-4D97-AF65-F5344CB8AC3E}">
        <p14:creationId xmlns:p14="http://schemas.microsoft.com/office/powerpoint/2010/main" val="40675280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0CEDF-D981-42F7-B7E1-9FB0B9C252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CAFEB89-F90F-464D-8C9B-9C6B6E1F1E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264867A-06E4-42EF-96E2-15F4317CE750}"/>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5" name="Footer Placeholder 4">
            <a:extLst>
              <a:ext uri="{FF2B5EF4-FFF2-40B4-BE49-F238E27FC236}">
                <a16:creationId xmlns:a16="http://schemas.microsoft.com/office/drawing/2014/main" id="{15E6D83E-8FA4-4E87-B869-D1529E59FA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1C7898-4523-4AB0-974A-E28A9B2D7B93}"/>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3129180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C4A5-E21D-4527-825D-C5E65FC369B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B01870-62CE-4FDB-8E7A-F67BDE80CA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618F44-0CF9-45AC-A687-74B955FEAEF0}"/>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5" name="Footer Placeholder 4">
            <a:extLst>
              <a:ext uri="{FF2B5EF4-FFF2-40B4-BE49-F238E27FC236}">
                <a16:creationId xmlns:a16="http://schemas.microsoft.com/office/drawing/2014/main" id="{AE7D82ED-8991-442F-9045-CCE60F93C8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10333C-E148-46CA-A8E2-466B55DB339E}"/>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2690043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6E0C49-1B4D-4DC0-B497-4453F37E4F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78C734-9F8C-40DC-8F3A-C3E04BB876E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932CEE-53CF-49E6-9F4F-6321F47F5F5A}"/>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5" name="Footer Placeholder 4">
            <a:extLst>
              <a:ext uri="{FF2B5EF4-FFF2-40B4-BE49-F238E27FC236}">
                <a16:creationId xmlns:a16="http://schemas.microsoft.com/office/drawing/2014/main" id="{D030602C-8FF1-4711-8270-E50873E852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5F172D-BB75-42F1-8685-3DBE043C77AA}"/>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3467434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6E6B2-81AE-4C3E-86BD-8719134939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DF9CF2-8246-4A21-8AE8-3C756DE3570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B6EA65-9713-4653-96A7-DE8A05763BC1}"/>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5" name="Footer Placeholder 4">
            <a:extLst>
              <a:ext uri="{FF2B5EF4-FFF2-40B4-BE49-F238E27FC236}">
                <a16:creationId xmlns:a16="http://schemas.microsoft.com/office/drawing/2014/main" id="{4C468F4E-7CB1-44DC-B37B-7157FB23D8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573172-7153-41A0-A3CB-C3A2B44AD48B}"/>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131363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7A0D-DAA9-4D47-BCCD-AE16D96D4F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9BC0A0-3803-4117-98BB-0053CD7F2D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5995EE-425C-482E-A744-02C4E0C3B151}"/>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5" name="Footer Placeholder 4">
            <a:extLst>
              <a:ext uri="{FF2B5EF4-FFF2-40B4-BE49-F238E27FC236}">
                <a16:creationId xmlns:a16="http://schemas.microsoft.com/office/drawing/2014/main" id="{82159C87-EF14-42B2-9ED0-DCD6612B3E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1A6D90-221D-4986-B687-2FA931A13CEB}"/>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3414609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BFBA3-4631-4EF8-AF9D-1AC4F5DB97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68C2DB-4CA6-4005-A56A-4D990FF5185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8CBA3CE-D509-4930-B44F-AF10FCA6724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A72D8B2-505C-4794-A900-944D4A55B735}"/>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6" name="Footer Placeholder 5">
            <a:extLst>
              <a:ext uri="{FF2B5EF4-FFF2-40B4-BE49-F238E27FC236}">
                <a16:creationId xmlns:a16="http://schemas.microsoft.com/office/drawing/2014/main" id="{97741769-28C6-4590-B72F-17D140C80A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7334E3-DCD4-4EA1-8147-9E5EAF5B31EA}"/>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1992652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40BD7-D8B5-4DED-A56F-1BC7D33BC52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3AC4DA-C0BA-4184-B194-7DF456B482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6086C0E-CEA1-4786-9E62-9DCB51773CE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D5E2B26-DA4B-4A5D-9B45-88389995AA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A120705-9F07-4284-A15C-3262D3D1BAD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89BBC17-91A4-4967-A3C4-B46CFF63D9E6}"/>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8" name="Footer Placeholder 7">
            <a:extLst>
              <a:ext uri="{FF2B5EF4-FFF2-40B4-BE49-F238E27FC236}">
                <a16:creationId xmlns:a16="http://schemas.microsoft.com/office/drawing/2014/main" id="{8189A43A-ACC9-4AFB-B4B4-EA6DC68F4BA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031CE1D-6A85-4469-8D5B-88FE8A9E6E1C}"/>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3111761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ACDC2-AE15-4480-9283-7FF0E7583D6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04D571-6516-49EC-9BEB-5D27FF907D73}"/>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4" name="Footer Placeholder 3">
            <a:extLst>
              <a:ext uri="{FF2B5EF4-FFF2-40B4-BE49-F238E27FC236}">
                <a16:creationId xmlns:a16="http://schemas.microsoft.com/office/drawing/2014/main" id="{BC616CB0-CA96-4CDD-B0C9-B1019D69A8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14A019-691F-441C-B52B-FB0464231CB5}"/>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2538902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C11AAF-E45C-404C-8630-662523CA6E4C}"/>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3" name="Footer Placeholder 2">
            <a:extLst>
              <a:ext uri="{FF2B5EF4-FFF2-40B4-BE49-F238E27FC236}">
                <a16:creationId xmlns:a16="http://schemas.microsoft.com/office/drawing/2014/main" id="{E7971A5A-BFD3-43C7-8EEB-F58D59B3960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CD4CD24-E24B-41C8-AC87-49A1B4D802B2}"/>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3514966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D0667-3E2A-4B02-A617-29490E2AA2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D98E723-5563-49AD-BE0C-A13765555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20BFECF-6B6A-48C5-B2A7-E21B3BC5E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DF6B9D-8616-4A19-8C57-5373393A1186}"/>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6" name="Footer Placeholder 5">
            <a:extLst>
              <a:ext uri="{FF2B5EF4-FFF2-40B4-BE49-F238E27FC236}">
                <a16:creationId xmlns:a16="http://schemas.microsoft.com/office/drawing/2014/main" id="{18ACD232-9C34-4011-B4E8-0375911556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C744FC-D2CD-4658-985F-C6A62D448471}"/>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1581315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3412C-8B0B-48C6-A2A8-709844FACC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B363771-01DC-4AE9-8484-155046507D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75062A-1B58-462E-8577-9651144A28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E803034-FC02-4BEE-8DDF-20D9887DB300}"/>
              </a:ext>
            </a:extLst>
          </p:cNvPr>
          <p:cNvSpPr>
            <a:spLocks noGrp="1"/>
          </p:cNvSpPr>
          <p:nvPr>
            <p:ph type="dt" sz="half" idx="10"/>
          </p:nvPr>
        </p:nvSpPr>
        <p:spPr/>
        <p:txBody>
          <a:bodyPr/>
          <a:lstStyle/>
          <a:p>
            <a:fld id="{CC5AF7CC-8CA8-4F44-8156-9636AAE01F4F}" type="datetimeFigureOut">
              <a:rPr lang="en-GB" smtClean="0"/>
              <a:t>15/07/2017</a:t>
            </a:fld>
            <a:endParaRPr lang="en-GB"/>
          </a:p>
        </p:txBody>
      </p:sp>
      <p:sp>
        <p:nvSpPr>
          <p:cNvPr id="6" name="Footer Placeholder 5">
            <a:extLst>
              <a:ext uri="{FF2B5EF4-FFF2-40B4-BE49-F238E27FC236}">
                <a16:creationId xmlns:a16="http://schemas.microsoft.com/office/drawing/2014/main" id="{3603E81A-4789-4D2C-A435-CBA322F30D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AE37FB-C77F-4335-B426-878BAFB0A964}"/>
              </a:ext>
            </a:extLst>
          </p:cNvPr>
          <p:cNvSpPr>
            <a:spLocks noGrp="1"/>
          </p:cNvSpPr>
          <p:nvPr>
            <p:ph type="sldNum" sz="quarter" idx="12"/>
          </p:nvPr>
        </p:nvSpPr>
        <p:spPr/>
        <p:txBody>
          <a:bodyPr/>
          <a:lstStyle/>
          <a:p>
            <a:fld id="{7CEDD285-CD11-4AEC-9886-F6E0386914EC}" type="slidenum">
              <a:rPr lang="en-GB" smtClean="0"/>
              <a:t>‹#›</a:t>
            </a:fld>
            <a:endParaRPr lang="en-GB"/>
          </a:p>
        </p:txBody>
      </p:sp>
    </p:spTree>
    <p:extLst>
      <p:ext uri="{BB962C8B-B14F-4D97-AF65-F5344CB8AC3E}">
        <p14:creationId xmlns:p14="http://schemas.microsoft.com/office/powerpoint/2010/main" val="1720492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0E3D8B-D20E-4B88-9652-78D0D517D7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EB6E2B-58EE-4865-93CF-B9A8FF5B7B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843AC9-71EB-4B40-8674-1E56C6AB0A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5AF7CC-8CA8-4F44-8156-9636AAE01F4F}" type="datetimeFigureOut">
              <a:rPr lang="en-GB" smtClean="0"/>
              <a:t>15/07/2017</a:t>
            </a:fld>
            <a:endParaRPr lang="en-GB"/>
          </a:p>
        </p:txBody>
      </p:sp>
      <p:sp>
        <p:nvSpPr>
          <p:cNvPr id="5" name="Footer Placeholder 4">
            <a:extLst>
              <a:ext uri="{FF2B5EF4-FFF2-40B4-BE49-F238E27FC236}">
                <a16:creationId xmlns:a16="http://schemas.microsoft.com/office/drawing/2014/main" id="{1FF9D434-8CC2-439A-8D41-40A3AD3DAC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2DC5141-2796-4730-9CE5-7BE1D86609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DD285-CD11-4AEC-9886-F6E0386914EC}" type="slidenum">
              <a:rPr lang="en-GB" smtClean="0"/>
              <a:t>‹#›</a:t>
            </a:fld>
            <a:endParaRPr lang="en-GB"/>
          </a:p>
        </p:txBody>
      </p:sp>
    </p:spTree>
    <p:extLst>
      <p:ext uri="{BB962C8B-B14F-4D97-AF65-F5344CB8AC3E}">
        <p14:creationId xmlns:p14="http://schemas.microsoft.com/office/powerpoint/2010/main" val="1310316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generated with high confidence">
            <a:extLst>
              <a:ext uri="{FF2B5EF4-FFF2-40B4-BE49-F238E27FC236}">
                <a16:creationId xmlns:a16="http://schemas.microsoft.com/office/drawing/2014/main" id="{F13D23F2-9069-4414-AC11-A646169376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960" y="440840"/>
            <a:ext cx="3934601" cy="6020920"/>
          </a:xfrm>
          <a:prstGeom prst="rect">
            <a:avLst/>
          </a:prstGeom>
        </p:spPr>
      </p:pic>
      <p:sp>
        <p:nvSpPr>
          <p:cNvPr id="6" name="TextBox 5">
            <a:extLst>
              <a:ext uri="{FF2B5EF4-FFF2-40B4-BE49-F238E27FC236}">
                <a16:creationId xmlns:a16="http://schemas.microsoft.com/office/drawing/2014/main" id="{F64F2184-D882-42B3-95A4-319BA32938F6}"/>
              </a:ext>
            </a:extLst>
          </p:cNvPr>
          <p:cNvSpPr txBox="1"/>
          <p:nvPr/>
        </p:nvSpPr>
        <p:spPr>
          <a:xfrm>
            <a:off x="5100320" y="904240"/>
            <a:ext cx="6654800" cy="5693866"/>
          </a:xfrm>
          <a:prstGeom prst="rect">
            <a:avLst/>
          </a:prstGeom>
          <a:noFill/>
        </p:spPr>
        <p:txBody>
          <a:bodyPr wrap="square" rtlCol="0">
            <a:spAutoFit/>
          </a:bodyPr>
          <a:lstStyle/>
          <a:p>
            <a:pPr marL="571500" indent="-571500">
              <a:buFont typeface="Arial" panose="020B0604020202020204" pitchFamily="34" charset="0"/>
              <a:buChar char="•"/>
            </a:pPr>
            <a:r>
              <a:rPr lang="en-GB" sz="3600" dirty="0"/>
              <a:t>13 paradoxes</a:t>
            </a:r>
          </a:p>
          <a:p>
            <a:r>
              <a:rPr lang="en-GB" sz="2800" i="1" dirty="0"/>
              <a:t>	Def: seeming contradiction that </a:t>
            </a:r>
          </a:p>
          <a:p>
            <a:r>
              <a:rPr lang="en-GB" sz="2800" i="1" dirty="0"/>
              <a:t>	turns out to be true</a:t>
            </a:r>
          </a:p>
          <a:p>
            <a:pPr marL="571500" indent="-571500">
              <a:buFont typeface="Arial" panose="020B0604020202020204" pitchFamily="34" charset="0"/>
              <a:buChar char="•"/>
            </a:pPr>
            <a:endParaRPr lang="en-GB" sz="3600" dirty="0"/>
          </a:p>
          <a:p>
            <a:pPr marL="571500" indent="-571500">
              <a:buFont typeface="Arial" panose="020B0604020202020204" pitchFamily="34" charset="0"/>
              <a:buChar char="•"/>
            </a:pPr>
            <a:r>
              <a:rPr lang="en-GB" sz="3600" dirty="0"/>
              <a:t>All based on biblical characters or books</a:t>
            </a:r>
          </a:p>
          <a:p>
            <a:r>
              <a:rPr lang="en-GB" sz="2800" dirty="0"/>
              <a:t>	e.g. the Job paradox – the God who 	is actively inactive…</a:t>
            </a:r>
          </a:p>
          <a:p>
            <a:pPr marL="571500" indent="-571500">
              <a:buFont typeface="Arial" panose="020B0604020202020204" pitchFamily="34" charset="0"/>
              <a:buChar char="•"/>
            </a:pPr>
            <a:endParaRPr lang="en-GB" sz="3600" dirty="0"/>
          </a:p>
          <a:p>
            <a:pPr marL="571500" indent="-571500">
              <a:buFont typeface="Arial" panose="020B0604020202020204" pitchFamily="34" charset="0"/>
              <a:buChar char="•"/>
            </a:pPr>
            <a:r>
              <a:rPr lang="en-GB" sz="3600" dirty="0"/>
              <a:t>Tonight – The Judas Paradox</a:t>
            </a:r>
          </a:p>
          <a:p>
            <a:r>
              <a:rPr lang="en-GB" sz="3600" dirty="0"/>
              <a:t>	</a:t>
            </a:r>
            <a:r>
              <a:rPr lang="en-GB" sz="2800" dirty="0"/>
              <a:t>the God who determines our free will</a:t>
            </a:r>
            <a:endParaRPr lang="en-GB" sz="3600" dirty="0"/>
          </a:p>
        </p:txBody>
      </p:sp>
    </p:spTree>
    <p:extLst>
      <p:ext uri="{BB962C8B-B14F-4D97-AF65-F5344CB8AC3E}">
        <p14:creationId xmlns:p14="http://schemas.microsoft.com/office/powerpoint/2010/main" val="3694117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4" name="TextBox 3">
            <a:extLst>
              <a:ext uri="{FF2B5EF4-FFF2-40B4-BE49-F238E27FC236}">
                <a16:creationId xmlns:a16="http://schemas.microsoft.com/office/drawing/2014/main" id="{4E466583-3DE3-4ABC-B20D-2D83803707CE}"/>
              </a:ext>
            </a:extLst>
          </p:cNvPr>
          <p:cNvSpPr txBox="1"/>
          <p:nvPr/>
        </p:nvSpPr>
        <p:spPr>
          <a:xfrm>
            <a:off x="711200" y="3613795"/>
            <a:ext cx="10322560" cy="1446550"/>
          </a:xfrm>
          <a:prstGeom prst="rect">
            <a:avLst/>
          </a:prstGeom>
          <a:noFill/>
        </p:spPr>
        <p:txBody>
          <a:bodyPr wrap="square" rtlCol="0">
            <a:spAutoFit/>
          </a:bodyPr>
          <a:lstStyle/>
          <a:p>
            <a:r>
              <a:rPr lang="en-GB" sz="3200" dirty="0">
                <a:solidFill>
                  <a:srgbClr val="7030A0"/>
                </a:solidFill>
              </a:rPr>
              <a:t>Brief History: </a:t>
            </a:r>
            <a:r>
              <a:rPr lang="en-GB" sz="3200" dirty="0" err="1">
                <a:solidFill>
                  <a:srgbClr val="7030A0"/>
                </a:solidFill>
              </a:rPr>
              <a:t>Beza</a:t>
            </a:r>
            <a:r>
              <a:rPr lang="en-GB" sz="3200" dirty="0">
                <a:solidFill>
                  <a:srgbClr val="7030A0"/>
                </a:solidFill>
              </a:rPr>
              <a:t> – Calvin’s successor</a:t>
            </a:r>
          </a:p>
          <a:p>
            <a:r>
              <a:rPr lang="en-GB" sz="2800" i="1" dirty="0"/>
              <a:t>If God predestines before creation, then logically he creates some to be damned - </a:t>
            </a:r>
            <a:r>
              <a:rPr lang="en-GB" sz="2800" i="1" dirty="0" err="1"/>
              <a:t>supralapsarianism</a:t>
            </a:r>
            <a:endParaRPr lang="en-GB" sz="2800" i="1" dirty="0"/>
          </a:p>
        </p:txBody>
      </p:sp>
      <p:sp>
        <p:nvSpPr>
          <p:cNvPr id="5" name="TextBox 4">
            <a:extLst>
              <a:ext uri="{FF2B5EF4-FFF2-40B4-BE49-F238E27FC236}">
                <a16:creationId xmlns:a16="http://schemas.microsoft.com/office/drawing/2014/main" id="{5D5ADA06-D935-46B6-9AE0-B7C1EC0617D9}"/>
              </a:ext>
            </a:extLst>
          </p:cNvPr>
          <p:cNvSpPr txBox="1"/>
          <p:nvPr/>
        </p:nvSpPr>
        <p:spPr>
          <a:xfrm>
            <a:off x="711200" y="1082179"/>
            <a:ext cx="11135360" cy="1877437"/>
          </a:xfrm>
          <a:prstGeom prst="rect">
            <a:avLst/>
          </a:prstGeom>
          <a:noFill/>
        </p:spPr>
        <p:txBody>
          <a:bodyPr wrap="square" rtlCol="0">
            <a:spAutoFit/>
          </a:bodyPr>
          <a:lstStyle/>
          <a:p>
            <a:r>
              <a:rPr lang="en-GB" sz="3200" dirty="0">
                <a:solidFill>
                  <a:srgbClr val="7030A0"/>
                </a:solidFill>
              </a:rPr>
              <a:t>Some terms</a:t>
            </a:r>
          </a:p>
          <a:p>
            <a:r>
              <a:rPr lang="en-GB" sz="2800" i="1" dirty="0"/>
              <a:t>Election</a:t>
            </a:r>
          </a:p>
          <a:p>
            <a:r>
              <a:rPr lang="en-GB" sz="2800" i="1" dirty="0"/>
              <a:t>Reprobation</a:t>
            </a:r>
          </a:p>
          <a:p>
            <a:r>
              <a:rPr lang="en-GB" sz="2800" i="1" dirty="0"/>
              <a:t>Double predestination</a:t>
            </a:r>
            <a:endParaRPr lang="en-GB" sz="2800" dirty="0"/>
          </a:p>
        </p:txBody>
      </p:sp>
    </p:spTree>
    <p:extLst>
      <p:ext uri="{BB962C8B-B14F-4D97-AF65-F5344CB8AC3E}">
        <p14:creationId xmlns:p14="http://schemas.microsoft.com/office/powerpoint/2010/main" val="1941424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6" name="TextBox 5">
            <a:extLst>
              <a:ext uri="{FF2B5EF4-FFF2-40B4-BE49-F238E27FC236}">
                <a16:creationId xmlns:a16="http://schemas.microsoft.com/office/drawing/2014/main" id="{23B51439-8EB6-41D9-B94C-B9E06EE98E12}"/>
              </a:ext>
            </a:extLst>
          </p:cNvPr>
          <p:cNvSpPr txBox="1"/>
          <p:nvPr/>
        </p:nvSpPr>
        <p:spPr>
          <a:xfrm>
            <a:off x="680720" y="1249680"/>
            <a:ext cx="11135360" cy="3416320"/>
          </a:xfrm>
          <a:prstGeom prst="rect">
            <a:avLst/>
          </a:prstGeom>
          <a:noFill/>
        </p:spPr>
        <p:txBody>
          <a:bodyPr wrap="square" rtlCol="0">
            <a:spAutoFit/>
          </a:bodyPr>
          <a:lstStyle/>
          <a:p>
            <a:r>
              <a:rPr lang="en-GB" sz="3200" dirty="0">
                <a:solidFill>
                  <a:srgbClr val="7030A0"/>
                </a:solidFill>
              </a:rPr>
              <a:t>Brief History: Jacobus Arminius(C.16</a:t>
            </a:r>
            <a:r>
              <a:rPr lang="en-GB" sz="3200" baseline="30000" dirty="0">
                <a:solidFill>
                  <a:srgbClr val="7030A0"/>
                </a:solidFill>
              </a:rPr>
              <a:t>th</a:t>
            </a:r>
            <a:r>
              <a:rPr lang="en-GB" sz="3200" dirty="0">
                <a:solidFill>
                  <a:srgbClr val="7030A0"/>
                </a:solidFill>
              </a:rPr>
              <a:t>)</a:t>
            </a:r>
          </a:p>
          <a:p>
            <a:r>
              <a:rPr lang="en-GB" sz="2800" i="1" dirty="0"/>
              <a:t>Wanted to disagree with the reformers, didn’t like the picture of God that was being painted.</a:t>
            </a:r>
          </a:p>
          <a:p>
            <a:pPr marL="914400" lvl="1" indent="-457200">
              <a:buFont typeface="Arial" panose="020B0604020202020204" pitchFamily="34" charset="0"/>
              <a:buChar char="•"/>
            </a:pPr>
            <a:r>
              <a:rPr lang="en-GB" sz="3200" i="1" dirty="0">
                <a:solidFill>
                  <a:srgbClr val="7030A0"/>
                </a:solidFill>
              </a:rPr>
              <a:t>1</a:t>
            </a:r>
            <a:r>
              <a:rPr lang="en-GB" sz="3200" i="1" baseline="30000" dirty="0">
                <a:solidFill>
                  <a:srgbClr val="7030A0"/>
                </a:solidFill>
              </a:rPr>
              <a:t>st</a:t>
            </a:r>
            <a:r>
              <a:rPr lang="en-GB" sz="3200" i="1" dirty="0">
                <a:solidFill>
                  <a:srgbClr val="7030A0"/>
                </a:solidFill>
              </a:rPr>
              <a:t> decree – appointment of Jesus Christ as Saviour</a:t>
            </a:r>
          </a:p>
          <a:p>
            <a:pPr marL="914400" lvl="1" indent="-457200">
              <a:buFont typeface="Arial" panose="020B0604020202020204" pitchFamily="34" charset="0"/>
              <a:buChar char="•"/>
            </a:pPr>
            <a:r>
              <a:rPr lang="en-GB" sz="3200" i="1" dirty="0">
                <a:solidFill>
                  <a:srgbClr val="7030A0"/>
                </a:solidFill>
              </a:rPr>
              <a:t>2</a:t>
            </a:r>
            <a:r>
              <a:rPr lang="en-GB" sz="3200" i="1" baseline="30000" dirty="0">
                <a:solidFill>
                  <a:srgbClr val="7030A0"/>
                </a:solidFill>
              </a:rPr>
              <a:t>nd</a:t>
            </a:r>
            <a:r>
              <a:rPr lang="en-GB" sz="3200" i="1" dirty="0">
                <a:solidFill>
                  <a:srgbClr val="7030A0"/>
                </a:solidFill>
              </a:rPr>
              <a:t> decree – all who repent and believe shall be saved</a:t>
            </a:r>
          </a:p>
          <a:p>
            <a:pPr marL="914400" lvl="1" indent="-457200">
              <a:buFont typeface="Arial" panose="020B0604020202020204" pitchFamily="34" charset="0"/>
              <a:buChar char="•"/>
            </a:pPr>
            <a:r>
              <a:rPr lang="en-GB" sz="3200" i="1" dirty="0">
                <a:solidFill>
                  <a:srgbClr val="7030A0"/>
                </a:solidFill>
              </a:rPr>
              <a:t>3</a:t>
            </a:r>
            <a:r>
              <a:rPr lang="en-GB" sz="3200" i="1" baseline="30000" dirty="0">
                <a:solidFill>
                  <a:srgbClr val="7030A0"/>
                </a:solidFill>
              </a:rPr>
              <a:t>rd</a:t>
            </a:r>
            <a:r>
              <a:rPr lang="en-GB" sz="3200" i="1" dirty="0">
                <a:solidFill>
                  <a:srgbClr val="7030A0"/>
                </a:solidFill>
              </a:rPr>
              <a:t> decree – we freely believe or disbelieve</a:t>
            </a:r>
          </a:p>
          <a:p>
            <a:pPr marL="914400" lvl="1" indent="-457200">
              <a:buFont typeface="Arial" panose="020B0604020202020204" pitchFamily="34" charset="0"/>
              <a:buChar char="•"/>
            </a:pPr>
            <a:r>
              <a:rPr lang="en-GB" sz="3200" i="1" dirty="0">
                <a:solidFill>
                  <a:srgbClr val="7030A0"/>
                </a:solidFill>
              </a:rPr>
              <a:t>4</a:t>
            </a:r>
            <a:r>
              <a:rPr lang="en-GB" sz="3200" i="1" baseline="30000" dirty="0">
                <a:solidFill>
                  <a:srgbClr val="7030A0"/>
                </a:solidFill>
              </a:rPr>
              <a:t>th</a:t>
            </a:r>
            <a:r>
              <a:rPr lang="en-GB" sz="3200" i="1" dirty="0">
                <a:solidFill>
                  <a:srgbClr val="7030A0"/>
                </a:solidFill>
              </a:rPr>
              <a:t> decree – God predestines those he foreknows will believe</a:t>
            </a:r>
          </a:p>
        </p:txBody>
      </p:sp>
      <p:sp>
        <p:nvSpPr>
          <p:cNvPr id="7" name="TextBox 6">
            <a:extLst>
              <a:ext uri="{FF2B5EF4-FFF2-40B4-BE49-F238E27FC236}">
                <a16:creationId xmlns:a16="http://schemas.microsoft.com/office/drawing/2014/main" id="{3DDF40FC-262B-4153-8B70-63E09934C3F4}"/>
              </a:ext>
            </a:extLst>
          </p:cNvPr>
          <p:cNvSpPr txBox="1"/>
          <p:nvPr/>
        </p:nvSpPr>
        <p:spPr>
          <a:xfrm>
            <a:off x="680720" y="4741555"/>
            <a:ext cx="10322560" cy="1015663"/>
          </a:xfrm>
          <a:prstGeom prst="rect">
            <a:avLst/>
          </a:prstGeom>
          <a:noFill/>
        </p:spPr>
        <p:txBody>
          <a:bodyPr wrap="square" rtlCol="0">
            <a:spAutoFit/>
          </a:bodyPr>
          <a:lstStyle/>
          <a:p>
            <a:r>
              <a:rPr lang="en-GB" sz="3200" dirty="0">
                <a:solidFill>
                  <a:srgbClr val="7030A0"/>
                </a:solidFill>
              </a:rPr>
              <a:t>Brief History: John Wesley C.18th</a:t>
            </a:r>
          </a:p>
          <a:p>
            <a:r>
              <a:rPr lang="en-GB" sz="2800" i="1" dirty="0"/>
              <a:t>He popularised Arminianism.</a:t>
            </a:r>
          </a:p>
        </p:txBody>
      </p:sp>
    </p:spTree>
    <p:extLst>
      <p:ext uri="{BB962C8B-B14F-4D97-AF65-F5344CB8AC3E}">
        <p14:creationId xmlns:p14="http://schemas.microsoft.com/office/powerpoint/2010/main" val="36508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6" name="TextBox 5">
            <a:extLst>
              <a:ext uri="{FF2B5EF4-FFF2-40B4-BE49-F238E27FC236}">
                <a16:creationId xmlns:a16="http://schemas.microsoft.com/office/drawing/2014/main" id="{23B51439-8EB6-41D9-B94C-B9E06EE98E12}"/>
              </a:ext>
            </a:extLst>
          </p:cNvPr>
          <p:cNvSpPr txBox="1"/>
          <p:nvPr/>
        </p:nvSpPr>
        <p:spPr>
          <a:xfrm>
            <a:off x="680720" y="1249680"/>
            <a:ext cx="11135360" cy="584775"/>
          </a:xfrm>
          <a:prstGeom prst="rect">
            <a:avLst/>
          </a:prstGeom>
          <a:noFill/>
        </p:spPr>
        <p:txBody>
          <a:bodyPr wrap="square" rtlCol="0">
            <a:spAutoFit/>
          </a:bodyPr>
          <a:lstStyle/>
          <a:p>
            <a:r>
              <a:rPr lang="en-GB" sz="3200" dirty="0">
                <a:solidFill>
                  <a:srgbClr val="7030A0"/>
                </a:solidFill>
              </a:rPr>
              <a:t>What we can affirm from scripture</a:t>
            </a:r>
          </a:p>
        </p:txBody>
      </p:sp>
      <p:sp>
        <p:nvSpPr>
          <p:cNvPr id="5" name="TextBox 4">
            <a:extLst>
              <a:ext uri="{FF2B5EF4-FFF2-40B4-BE49-F238E27FC236}">
                <a16:creationId xmlns:a16="http://schemas.microsoft.com/office/drawing/2014/main" id="{6297EEA4-8C63-4667-9333-D11D26963107}"/>
              </a:ext>
            </a:extLst>
          </p:cNvPr>
          <p:cNvSpPr txBox="1"/>
          <p:nvPr/>
        </p:nvSpPr>
        <p:spPr>
          <a:xfrm>
            <a:off x="1082040" y="1910080"/>
            <a:ext cx="11135360" cy="1077218"/>
          </a:xfrm>
          <a:prstGeom prst="rect">
            <a:avLst/>
          </a:prstGeom>
          <a:noFill/>
        </p:spPr>
        <p:txBody>
          <a:bodyPr wrap="square" rtlCol="0">
            <a:spAutoFit/>
          </a:bodyPr>
          <a:lstStyle/>
          <a:p>
            <a:pPr marL="457200" indent="-457200">
              <a:buFont typeface="Arial" panose="020B0604020202020204" pitchFamily="34" charset="0"/>
              <a:buChar char="•"/>
            </a:pPr>
            <a:r>
              <a:rPr lang="en-GB" sz="3200" dirty="0"/>
              <a:t>All have sinned and are unable to save themselves, </a:t>
            </a:r>
            <a:r>
              <a:rPr lang="en-GB" sz="2800" i="1" dirty="0" err="1"/>
              <a:t>Eph</a:t>
            </a:r>
            <a:r>
              <a:rPr lang="en-GB" sz="2800" i="1" dirty="0"/>
              <a:t> 2:1-3;</a:t>
            </a:r>
          </a:p>
          <a:p>
            <a:r>
              <a:rPr lang="en-GB" sz="2800" i="1" dirty="0"/>
              <a:t>	John 6:44; Rom 3:1-23, </a:t>
            </a:r>
            <a:r>
              <a:rPr lang="en-GB" sz="2800" i="1" dirty="0" err="1"/>
              <a:t>esp</a:t>
            </a:r>
            <a:r>
              <a:rPr lang="en-GB" sz="2800" i="1" dirty="0"/>
              <a:t> v9-11; 2 Cor 4:3-4</a:t>
            </a:r>
            <a:r>
              <a:rPr lang="en-GB" sz="3200" dirty="0"/>
              <a:t> </a:t>
            </a:r>
          </a:p>
        </p:txBody>
      </p:sp>
      <p:sp>
        <p:nvSpPr>
          <p:cNvPr id="8" name="TextBox 7">
            <a:extLst>
              <a:ext uri="{FF2B5EF4-FFF2-40B4-BE49-F238E27FC236}">
                <a16:creationId xmlns:a16="http://schemas.microsoft.com/office/drawing/2014/main" id="{6FA78361-56AD-44EF-BF3E-22131AE693D1}"/>
              </a:ext>
            </a:extLst>
          </p:cNvPr>
          <p:cNvSpPr txBox="1"/>
          <p:nvPr/>
        </p:nvSpPr>
        <p:spPr>
          <a:xfrm>
            <a:off x="1082040" y="3013205"/>
            <a:ext cx="11135360" cy="1015663"/>
          </a:xfrm>
          <a:prstGeom prst="rect">
            <a:avLst/>
          </a:prstGeom>
          <a:noFill/>
        </p:spPr>
        <p:txBody>
          <a:bodyPr wrap="square" rtlCol="0">
            <a:spAutoFit/>
          </a:bodyPr>
          <a:lstStyle/>
          <a:p>
            <a:pPr marL="457200" indent="-457200">
              <a:buFont typeface="Arial" panose="020B0604020202020204" pitchFamily="34" charset="0"/>
              <a:buChar char="•"/>
            </a:pPr>
            <a:r>
              <a:rPr lang="en-GB" sz="3200" dirty="0"/>
              <a:t>God is Sovereign and can do as he chooses, e.g.</a:t>
            </a:r>
            <a:r>
              <a:rPr lang="en-GB" sz="2800" i="1" dirty="0"/>
              <a:t> Matt 20:13-15; 	Rom 9:20-21</a:t>
            </a:r>
            <a:endParaRPr lang="en-GB" sz="3200" dirty="0"/>
          </a:p>
        </p:txBody>
      </p:sp>
      <p:sp>
        <p:nvSpPr>
          <p:cNvPr id="10" name="TextBox 9">
            <a:extLst>
              <a:ext uri="{FF2B5EF4-FFF2-40B4-BE49-F238E27FC236}">
                <a16:creationId xmlns:a16="http://schemas.microsoft.com/office/drawing/2014/main" id="{AFCAFFC2-D321-4DA7-A526-07616365302E}"/>
              </a:ext>
            </a:extLst>
          </p:cNvPr>
          <p:cNvSpPr txBox="1"/>
          <p:nvPr/>
        </p:nvSpPr>
        <p:spPr>
          <a:xfrm>
            <a:off x="1056640" y="4028868"/>
            <a:ext cx="11135360" cy="1077218"/>
          </a:xfrm>
          <a:prstGeom prst="rect">
            <a:avLst/>
          </a:prstGeom>
          <a:noFill/>
        </p:spPr>
        <p:txBody>
          <a:bodyPr wrap="square" rtlCol="0">
            <a:spAutoFit/>
          </a:bodyPr>
          <a:lstStyle/>
          <a:p>
            <a:pPr marL="457200" indent="-457200">
              <a:buFont typeface="Arial" panose="020B0604020202020204" pitchFamily="34" charset="0"/>
              <a:buChar char="•"/>
            </a:pPr>
            <a:r>
              <a:rPr lang="en-GB" sz="3200" dirty="0"/>
              <a:t>God elects and predestines, e.g.</a:t>
            </a:r>
            <a:r>
              <a:rPr lang="en-GB" sz="2800" i="1" dirty="0"/>
              <a:t> </a:t>
            </a:r>
            <a:r>
              <a:rPr lang="en-GB" sz="2800" i="1" dirty="0" err="1"/>
              <a:t>Eph</a:t>
            </a:r>
            <a:r>
              <a:rPr lang="en-GB" sz="2800" i="1" dirty="0"/>
              <a:t> 1:4-5; John 6:44; Acts 13:48;</a:t>
            </a:r>
          </a:p>
          <a:p>
            <a:pPr lvl="1"/>
            <a:r>
              <a:rPr lang="en-GB" sz="3200" i="1" dirty="0"/>
              <a:t>	</a:t>
            </a:r>
            <a:r>
              <a:rPr lang="en-GB" sz="2800" i="1" dirty="0"/>
              <a:t>Rom 9:15-16; John 15:16</a:t>
            </a:r>
            <a:endParaRPr lang="en-GB" sz="3200" dirty="0"/>
          </a:p>
        </p:txBody>
      </p:sp>
    </p:spTree>
    <p:extLst>
      <p:ext uri="{BB962C8B-B14F-4D97-AF65-F5344CB8AC3E}">
        <p14:creationId xmlns:p14="http://schemas.microsoft.com/office/powerpoint/2010/main" val="294862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8"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6" name="TextBox 5">
            <a:extLst>
              <a:ext uri="{FF2B5EF4-FFF2-40B4-BE49-F238E27FC236}">
                <a16:creationId xmlns:a16="http://schemas.microsoft.com/office/drawing/2014/main" id="{23B51439-8EB6-41D9-B94C-B9E06EE98E12}"/>
              </a:ext>
            </a:extLst>
          </p:cNvPr>
          <p:cNvSpPr txBox="1"/>
          <p:nvPr/>
        </p:nvSpPr>
        <p:spPr>
          <a:xfrm>
            <a:off x="680720" y="1249680"/>
            <a:ext cx="11135360" cy="584775"/>
          </a:xfrm>
          <a:prstGeom prst="rect">
            <a:avLst/>
          </a:prstGeom>
          <a:noFill/>
        </p:spPr>
        <p:txBody>
          <a:bodyPr wrap="square" rtlCol="0">
            <a:spAutoFit/>
          </a:bodyPr>
          <a:lstStyle/>
          <a:p>
            <a:r>
              <a:rPr lang="en-GB" sz="3200" dirty="0">
                <a:solidFill>
                  <a:srgbClr val="7030A0"/>
                </a:solidFill>
              </a:rPr>
              <a:t>What we can affirm from scripture</a:t>
            </a:r>
          </a:p>
        </p:txBody>
      </p:sp>
      <p:sp>
        <p:nvSpPr>
          <p:cNvPr id="5" name="TextBox 4">
            <a:extLst>
              <a:ext uri="{FF2B5EF4-FFF2-40B4-BE49-F238E27FC236}">
                <a16:creationId xmlns:a16="http://schemas.microsoft.com/office/drawing/2014/main" id="{6297EEA4-8C63-4667-9333-D11D26963107}"/>
              </a:ext>
            </a:extLst>
          </p:cNvPr>
          <p:cNvSpPr txBox="1"/>
          <p:nvPr/>
        </p:nvSpPr>
        <p:spPr>
          <a:xfrm>
            <a:off x="1082040" y="1910080"/>
            <a:ext cx="11135360" cy="1077218"/>
          </a:xfrm>
          <a:prstGeom prst="rect">
            <a:avLst/>
          </a:prstGeom>
          <a:noFill/>
        </p:spPr>
        <p:txBody>
          <a:bodyPr wrap="square" rtlCol="0">
            <a:spAutoFit/>
          </a:bodyPr>
          <a:lstStyle/>
          <a:p>
            <a:pPr marL="457200" indent="-457200">
              <a:buFont typeface="Arial" panose="020B0604020202020204" pitchFamily="34" charset="0"/>
              <a:buChar char="•"/>
            </a:pPr>
            <a:r>
              <a:rPr lang="en-GB" sz="3200" dirty="0"/>
              <a:t>God wants everyone to be saved, </a:t>
            </a:r>
            <a:r>
              <a:rPr lang="en-GB" sz="2800" i="1" dirty="0" err="1"/>
              <a:t>Ezek</a:t>
            </a:r>
            <a:r>
              <a:rPr lang="en-GB" sz="2800" i="1" dirty="0"/>
              <a:t> 33:11; 2 Peter 3:9; </a:t>
            </a:r>
          </a:p>
          <a:p>
            <a:r>
              <a:rPr lang="en-GB" sz="2800" i="1" dirty="0"/>
              <a:t>	1 Tim 2:3-4; Acts 17:30-31</a:t>
            </a:r>
            <a:r>
              <a:rPr lang="en-GB" sz="3200" dirty="0"/>
              <a:t> </a:t>
            </a:r>
          </a:p>
        </p:txBody>
      </p:sp>
      <p:sp>
        <p:nvSpPr>
          <p:cNvPr id="8" name="TextBox 7">
            <a:extLst>
              <a:ext uri="{FF2B5EF4-FFF2-40B4-BE49-F238E27FC236}">
                <a16:creationId xmlns:a16="http://schemas.microsoft.com/office/drawing/2014/main" id="{6FA78361-56AD-44EF-BF3E-22131AE693D1}"/>
              </a:ext>
            </a:extLst>
          </p:cNvPr>
          <p:cNvSpPr txBox="1"/>
          <p:nvPr/>
        </p:nvSpPr>
        <p:spPr>
          <a:xfrm>
            <a:off x="1082040" y="3013205"/>
            <a:ext cx="1113536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There are universal invitations, </a:t>
            </a:r>
            <a:r>
              <a:rPr lang="en-GB" sz="2800" i="1" dirty="0"/>
              <a:t>e.g. Isaiah 55:1; Matt 11:28</a:t>
            </a:r>
            <a:endParaRPr lang="en-GB" sz="3200" dirty="0"/>
          </a:p>
        </p:txBody>
      </p:sp>
      <p:sp>
        <p:nvSpPr>
          <p:cNvPr id="10" name="TextBox 9">
            <a:extLst>
              <a:ext uri="{FF2B5EF4-FFF2-40B4-BE49-F238E27FC236}">
                <a16:creationId xmlns:a16="http://schemas.microsoft.com/office/drawing/2014/main" id="{AFCAFFC2-D321-4DA7-A526-07616365302E}"/>
              </a:ext>
            </a:extLst>
          </p:cNvPr>
          <p:cNvSpPr txBox="1"/>
          <p:nvPr/>
        </p:nvSpPr>
        <p:spPr>
          <a:xfrm>
            <a:off x="1056640" y="4679108"/>
            <a:ext cx="1113536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God’s foreknowledge plays a part, </a:t>
            </a:r>
            <a:r>
              <a:rPr lang="en-GB" sz="2800" i="1" dirty="0"/>
              <a:t>e.g. Rom 8:29; 1 Peter 1:1-2</a:t>
            </a:r>
            <a:endParaRPr lang="en-GB" sz="3200" dirty="0"/>
          </a:p>
        </p:txBody>
      </p:sp>
      <p:sp>
        <p:nvSpPr>
          <p:cNvPr id="7" name="TextBox 6">
            <a:extLst>
              <a:ext uri="{FF2B5EF4-FFF2-40B4-BE49-F238E27FC236}">
                <a16:creationId xmlns:a16="http://schemas.microsoft.com/office/drawing/2014/main" id="{43A85D57-5391-4EE1-93C3-8D3D0AD6BAA8}"/>
              </a:ext>
            </a:extLst>
          </p:cNvPr>
          <p:cNvSpPr txBox="1"/>
          <p:nvPr/>
        </p:nvSpPr>
        <p:spPr>
          <a:xfrm>
            <a:off x="1082040" y="3801945"/>
            <a:ext cx="1113536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We are free to choose: </a:t>
            </a:r>
            <a:r>
              <a:rPr lang="en-GB" sz="2800" i="1" dirty="0"/>
              <a:t>John 3:16! </a:t>
            </a:r>
            <a:r>
              <a:rPr lang="en-GB" sz="2800" i="1"/>
              <a:t>But then </a:t>
            </a:r>
            <a:r>
              <a:rPr lang="en-GB" sz="2800" i="1" dirty="0"/>
              <a:t>John 3:17ff!</a:t>
            </a:r>
          </a:p>
        </p:txBody>
      </p:sp>
    </p:spTree>
    <p:extLst>
      <p:ext uri="{BB962C8B-B14F-4D97-AF65-F5344CB8AC3E}">
        <p14:creationId xmlns:p14="http://schemas.microsoft.com/office/powerpoint/2010/main" val="403460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8" grpId="0"/>
      <p:bldP spid="10"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6" name="TextBox 5">
            <a:extLst>
              <a:ext uri="{FF2B5EF4-FFF2-40B4-BE49-F238E27FC236}">
                <a16:creationId xmlns:a16="http://schemas.microsoft.com/office/drawing/2014/main" id="{23B51439-8EB6-41D9-B94C-B9E06EE98E12}"/>
              </a:ext>
            </a:extLst>
          </p:cNvPr>
          <p:cNvSpPr txBox="1"/>
          <p:nvPr/>
        </p:nvSpPr>
        <p:spPr>
          <a:xfrm>
            <a:off x="680720" y="1249680"/>
            <a:ext cx="11135360" cy="584775"/>
          </a:xfrm>
          <a:prstGeom prst="rect">
            <a:avLst/>
          </a:prstGeom>
          <a:noFill/>
        </p:spPr>
        <p:txBody>
          <a:bodyPr wrap="square" rtlCol="0">
            <a:spAutoFit/>
          </a:bodyPr>
          <a:lstStyle/>
          <a:p>
            <a:r>
              <a:rPr lang="en-GB" sz="3200" dirty="0">
                <a:solidFill>
                  <a:srgbClr val="7030A0"/>
                </a:solidFill>
              </a:rPr>
              <a:t>What we can affirm from scripture</a:t>
            </a:r>
          </a:p>
        </p:txBody>
      </p:sp>
      <p:sp>
        <p:nvSpPr>
          <p:cNvPr id="5" name="TextBox 4">
            <a:extLst>
              <a:ext uri="{FF2B5EF4-FFF2-40B4-BE49-F238E27FC236}">
                <a16:creationId xmlns:a16="http://schemas.microsoft.com/office/drawing/2014/main" id="{6297EEA4-8C63-4667-9333-D11D26963107}"/>
              </a:ext>
            </a:extLst>
          </p:cNvPr>
          <p:cNvSpPr txBox="1"/>
          <p:nvPr/>
        </p:nvSpPr>
        <p:spPr>
          <a:xfrm>
            <a:off x="1082040" y="1910080"/>
            <a:ext cx="11135360" cy="1077218"/>
          </a:xfrm>
          <a:prstGeom prst="rect">
            <a:avLst/>
          </a:prstGeom>
          <a:noFill/>
        </p:spPr>
        <p:txBody>
          <a:bodyPr wrap="square" rtlCol="0">
            <a:spAutoFit/>
          </a:bodyPr>
          <a:lstStyle/>
          <a:p>
            <a:pPr marL="457200" indent="-457200">
              <a:buFont typeface="Arial" panose="020B0604020202020204" pitchFamily="34" charset="0"/>
              <a:buChar char="•"/>
            </a:pPr>
            <a:r>
              <a:rPr lang="en-GB" sz="3200" dirty="0"/>
              <a:t>The bible teaches BOTH predestination and freewill. Indeed some passages seem to contain both.</a:t>
            </a:r>
          </a:p>
        </p:txBody>
      </p:sp>
      <p:sp>
        <p:nvSpPr>
          <p:cNvPr id="9" name="TextBox 8">
            <a:extLst>
              <a:ext uri="{FF2B5EF4-FFF2-40B4-BE49-F238E27FC236}">
                <a16:creationId xmlns:a16="http://schemas.microsoft.com/office/drawing/2014/main" id="{1A4C23A7-68C3-46B1-8B2D-971E0A989D6A}"/>
              </a:ext>
            </a:extLst>
          </p:cNvPr>
          <p:cNvSpPr txBox="1"/>
          <p:nvPr/>
        </p:nvSpPr>
        <p:spPr>
          <a:xfrm>
            <a:off x="680720" y="3062923"/>
            <a:ext cx="11135360" cy="1384995"/>
          </a:xfrm>
          <a:prstGeom prst="rect">
            <a:avLst/>
          </a:prstGeom>
          <a:noFill/>
        </p:spPr>
        <p:txBody>
          <a:bodyPr wrap="square" rtlCol="0">
            <a:spAutoFit/>
          </a:bodyPr>
          <a:lstStyle/>
          <a:p>
            <a:r>
              <a:rPr lang="en-GB" sz="2800" i="1" dirty="0"/>
              <a:t>John 1:12-13: yet to all who received him, to those who believed in his name he gave the right to become children of God – children born not of natural descent, nor of human decision, but born of God.</a:t>
            </a:r>
          </a:p>
        </p:txBody>
      </p:sp>
      <p:sp>
        <p:nvSpPr>
          <p:cNvPr id="11" name="TextBox 10">
            <a:extLst>
              <a:ext uri="{FF2B5EF4-FFF2-40B4-BE49-F238E27FC236}">
                <a16:creationId xmlns:a16="http://schemas.microsoft.com/office/drawing/2014/main" id="{1E02AF17-CB8F-45B2-B7B7-6D32F6B768EC}"/>
              </a:ext>
            </a:extLst>
          </p:cNvPr>
          <p:cNvSpPr txBox="1"/>
          <p:nvPr/>
        </p:nvSpPr>
        <p:spPr>
          <a:xfrm>
            <a:off x="680720" y="4523543"/>
            <a:ext cx="11135360" cy="1384995"/>
          </a:xfrm>
          <a:prstGeom prst="rect">
            <a:avLst/>
          </a:prstGeom>
          <a:noFill/>
        </p:spPr>
        <p:txBody>
          <a:bodyPr wrap="square" rtlCol="0">
            <a:spAutoFit/>
          </a:bodyPr>
          <a:lstStyle/>
          <a:p>
            <a:r>
              <a:rPr lang="en-GB" sz="2800" i="1" dirty="0"/>
              <a:t>Acts 2:41: those who accepted his message were baptised and about three thousand were added to their number that day … then v48, and the Lord added to their number those who were being saved.</a:t>
            </a:r>
          </a:p>
        </p:txBody>
      </p:sp>
    </p:spTree>
    <p:extLst>
      <p:ext uri="{BB962C8B-B14F-4D97-AF65-F5344CB8AC3E}">
        <p14:creationId xmlns:p14="http://schemas.microsoft.com/office/powerpoint/2010/main" val="34725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6" name="TextBox 5">
            <a:extLst>
              <a:ext uri="{FF2B5EF4-FFF2-40B4-BE49-F238E27FC236}">
                <a16:creationId xmlns:a16="http://schemas.microsoft.com/office/drawing/2014/main" id="{23B51439-8EB6-41D9-B94C-B9E06EE98E12}"/>
              </a:ext>
            </a:extLst>
          </p:cNvPr>
          <p:cNvSpPr txBox="1"/>
          <p:nvPr/>
        </p:nvSpPr>
        <p:spPr>
          <a:xfrm>
            <a:off x="680720" y="1249680"/>
            <a:ext cx="11135360" cy="584775"/>
          </a:xfrm>
          <a:prstGeom prst="rect">
            <a:avLst/>
          </a:prstGeom>
          <a:noFill/>
        </p:spPr>
        <p:txBody>
          <a:bodyPr wrap="square" rtlCol="0">
            <a:spAutoFit/>
          </a:bodyPr>
          <a:lstStyle/>
          <a:p>
            <a:r>
              <a:rPr lang="en-GB" sz="3200" dirty="0">
                <a:solidFill>
                  <a:srgbClr val="7030A0"/>
                </a:solidFill>
              </a:rPr>
              <a:t>Questions and comments?</a:t>
            </a:r>
          </a:p>
        </p:txBody>
      </p:sp>
      <p:sp>
        <p:nvSpPr>
          <p:cNvPr id="7" name="TextBox 6">
            <a:extLst>
              <a:ext uri="{FF2B5EF4-FFF2-40B4-BE49-F238E27FC236}">
                <a16:creationId xmlns:a16="http://schemas.microsoft.com/office/drawing/2014/main" id="{86222416-A017-4A99-8821-8BEC6F1A9632}"/>
              </a:ext>
            </a:extLst>
          </p:cNvPr>
          <p:cNvSpPr txBox="1"/>
          <p:nvPr/>
        </p:nvSpPr>
        <p:spPr>
          <a:xfrm>
            <a:off x="680720" y="2022475"/>
            <a:ext cx="11135360" cy="2554545"/>
          </a:xfrm>
          <a:prstGeom prst="rect">
            <a:avLst/>
          </a:prstGeom>
          <a:noFill/>
        </p:spPr>
        <p:txBody>
          <a:bodyPr wrap="square" rtlCol="0">
            <a:spAutoFit/>
          </a:bodyPr>
          <a:lstStyle/>
          <a:p>
            <a:r>
              <a:rPr lang="en-GB" sz="3200" dirty="0">
                <a:solidFill>
                  <a:srgbClr val="7030A0"/>
                </a:solidFill>
              </a:rPr>
              <a:t>The Judas Paradox </a:t>
            </a:r>
          </a:p>
          <a:p>
            <a:r>
              <a:rPr lang="en-GB" sz="3200" dirty="0"/>
              <a:t>Read</a:t>
            </a:r>
          </a:p>
          <a:p>
            <a:pPr marL="457200" indent="-457200">
              <a:buFont typeface="Arial" panose="020B0604020202020204" pitchFamily="34" charset="0"/>
              <a:buChar char="•"/>
            </a:pPr>
            <a:r>
              <a:rPr lang="en-GB" sz="3200" dirty="0"/>
              <a:t>Matt 26:14-16 and John 12:4-6</a:t>
            </a:r>
          </a:p>
          <a:p>
            <a:pPr marL="457200" indent="-457200">
              <a:buFont typeface="Arial" panose="020B0604020202020204" pitchFamily="34" charset="0"/>
              <a:buChar char="•"/>
            </a:pPr>
            <a:r>
              <a:rPr lang="en-GB" sz="3200" dirty="0"/>
              <a:t>John 13:21-27</a:t>
            </a:r>
          </a:p>
          <a:p>
            <a:pPr marL="457200" indent="-457200">
              <a:buFont typeface="Arial" panose="020B0604020202020204" pitchFamily="34" charset="0"/>
              <a:buChar char="•"/>
            </a:pPr>
            <a:r>
              <a:rPr lang="en-GB" sz="3200" dirty="0"/>
              <a:t>Psalm 49:8, John 17:12</a:t>
            </a:r>
            <a:endParaRPr lang="en-GB" sz="3200" dirty="0">
              <a:solidFill>
                <a:srgbClr val="7030A0"/>
              </a:solidFill>
            </a:endParaRPr>
          </a:p>
        </p:txBody>
      </p:sp>
      <p:sp>
        <p:nvSpPr>
          <p:cNvPr id="8" name="TextBox 7">
            <a:extLst>
              <a:ext uri="{FF2B5EF4-FFF2-40B4-BE49-F238E27FC236}">
                <a16:creationId xmlns:a16="http://schemas.microsoft.com/office/drawing/2014/main" id="{B18CA9BE-BD7A-4197-B8D4-77F94D59D5AB}"/>
              </a:ext>
            </a:extLst>
          </p:cNvPr>
          <p:cNvSpPr txBox="1"/>
          <p:nvPr/>
        </p:nvSpPr>
        <p:spPr>
          <a:xfrm>
            <a:off x="680720" y="4938395"/>
            <a:ext cx="11135360" cy="1077218"/>
          </a:xfrm>
          <a:prstGeom prst="rect">
            <a:avLst/>
          </a:prstGeom>
          <a:noFill/>
        </p:spPr>
        <p:txBody>
          <a:bodyPr wrap="square" rtlCol="0">
            <a:spAutoFit/>
          </a:bodyPr>
          <a:lstStyle/>
          <a:p>
            <a:r>
              <a:rPr lang="en-GB" sz="3200" dirty="0">
                <a:solidFill>
                  <a:srgbClr val="7030A0"/>
                </a:solidFill>
              </a:rPr>
              <a:t>Question – who was responsible for Judas’ betrayal – Judas, the Devil or God?</a:t>
            </a:r>
          </a:p>
        </p:txBody>
      </p:sp>
    </p:spTree>
    <p:extLst>
      <p:ext uri="{BB962C8B-B14F-4D97-AF65-F5344CB8AC3E}">
        <p14:creationId xmlns:p14="http://schemas.microsoft.com/office/powerpoint/2010/main" val="1459616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6" name="TextBox 5">
            <a:extLst>
              <a:ext uri="{FF2B5EF4-FFF2-40B4-BE49-F238E27FC236}">
                <a16:creationId xmlns:a16="http://schemas.microsoft.com/office/drawing/2014/main" id="{23B51439-8EB6-41D9-B94C-B9E06EE98E12}"/>
              </a:ext>
            </a:extLst>
          </p:cNvPr>
          <p:cNvSpPr txBox="1"/>
          <p:nvPr/>
        </p:nvSpPr>
        <p:spPr>
          <a:xfrm>
            <a:off x="680720" y="1249680"/>
            <a:ext cx="11135360" cy="1569660"/>
          </a:xfrm>
          <a:prstGeom prst="rect">
            <a:avLst/>
          </a:prstGeom>
          <a:noFill/>
        </p:spPr>
        <p:txBody>
          <a:bodyPr wrap="square" rtlCol="0">
            <a:spAutoFit/>
          </a:bodyPr>
          <a:lstStyle/>
          <a:p>
            <a:r>
              <a:rPr lang="en-GB" sz="3200" dirty="0" err="1"/>
              <a:t>Krish</a:t>
            </a:r>
            <a:r>
              <a:rPr lang="en-GB" sz="3200" dirty="0"/>
              <a:t> </a:t>
            </a:r>
            <a:r>
              <a:rPr lang="en-GB" sz="3200" dirty="0" err="1"/>
              <a:t>Kandiah</a:t>
            </a:r>
            <a:r>
              <a:rPr lang="en-GB" sz="3200" dirty="0"/>
              <a:t>: we have to hold together that human beings have genuine and accountable freedom AND that God is working out his perfect purposes and plan out.</a:t>
            </a:r>
          </a:p>
        </p:txBody>
      </p:sp>
    </p:spTree>
    <p:extLst>
      <p:ext uri="{BB962C8B-B14F-4D97-AF65-F5344CB8AC3E}">
        <p14:creationId xmlns:p14="http://schemas.microsoft.com/office/powerpoint/2010/main" val="3915095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3" name="TextBox 2">
            <a:extLst>
              <a:ext uri="{FF2B5EF4-FFF2-40B4-BE49-F238E27FC236}">
                <a16:creationId xmlns:a16="http://schemas.microsoft.com/office/drawing/2014/main" id="{23209509-3469-49CC-9518-3AA8CE46CC03}"/>
              </a:ext>
            </a:extLst>
          </p:cNvPr>
          <p:cNvSpPr txBox="1"/>
          <p:nvPr/>
        </p:nvSpPr>
        <p:spPr>
          <a:xfrm>
            <a:off x="528320" y="1249680"/>
            <a:ext cx="2885440" cy="584775"/>
          </a:xfrm>
          <a:prstGeom prst="rect">
            <a:avLst/>
          </a:prstGeom>
          <a:noFill/>
        </p:spPr>
        <p:txBody>
          <a:bodyPr wrap="square" rtlCol="0">
            <a:spAutoFit/>
          </a:bodyPr>
          <a:lstStyle/>
          <a:p>
            <a:r>
              <a:rPr lang="en-GB" sz="3200" dirty="0"/>
              <a:t>Two principles:</a:t>
            </a:r>
          </a:p>
        </p:txBody>
      </p:sp>
      <p:sp>
        <p:nvSpPr>
          <p:cNvPr id="4" name="TextBox 3">
            <a:extLst>
              <a:ext uri="{FF2B5EF4-FFF2-40B4-BE49-F238E27FC236}">
                <a16:creationId xmlns:a16="http://schemas.microsoft.com/office/drawing/2014/main" id="{18660D07-278D-4F79-AF08-8866F143BF2E}"/>
              </a:ext>
            </a:extLst>
          </p:cNvPr>
          <p:cNvSpPr txBox="1"/>
          <p:nvPr/>
        </p:nvSpPr>
        <p:spPr>
          <a:xfrm>
            <a:off x="3413760" y="1264980"/>
            <a:ext cx="6675120" cy="584775"/>
          </a:xfrm>
          <a:prstGeom prst="rect">
            <a:avLst/>
          </a:prstGeom>
          <a:noFill/>
        </p:spPr>
        <p:txBody>
          <a:bodyPr wrap="square" rtlCol="0">
            <a:spAutoFit/>
          </a:bodyPr>
          <a:lstStyle/>
          <a:p>
            <a:r>
              <a:rPr lang="en-GB" sz="3200" dirty="0"/>
              <a:t>God’s sovereignty and Human freewill</a:t>
            </a:r>
          </a:p>
        </p:txBody>
      </p:sp>
      <p:sp>
        <p:nvSpPr>
          <p:cNvPr id="5" name="TextBox 4">
            <a:extLst>
              <a:ext uri="{FF2B5EF4-FFF2-40B4-BE49-F238E27FC236}">
                <a16:creationId xmlns:a16="http://schemas.microsoft.com/office/drawing/2014/main" id="{F65053D6-4A5C-4F25-AE57-6A8548D6706A}"/>
              </a:ext>
            </a:extLst>
          </p:cNvPr>
          <p:cNvSpPr txBox="1"/>
          <p:nvPr/>
        </p:nvSpPr>
        <p:spPr>
          <a:xfrm>
            <a:off x="1087120" y="2050187"/>
            <a:ext cx="3738880" cy="584775"/>
          </a:xfrm>
          <a:prstGeom prst="rect">
            <a:avLst/>
          </a:prstGeom>
          <a:noFill/>
        </p:spPr>
        <p:txBody>
          <a:bodyPr wrap="square" rtlCol="0">
            <a:spAutoFit/>
          </a:bodyPr>
          <a:lstStyle/>
          <a:p>
            <a:r>
              <a:rPr lang="en-GB" sz="3200" dirty="0"/>
              <a:t>God’s sovereignty</a:t>
            </a:r>
          </a:p>
        </p:txBody>
      </p:sp>
      <p:sp>
        <p:nvSpPr>
          <p:cNvPr id="6" name="TextBox 5">
            <a:extLst>
              <a:ext uri="{FF2B5EF4-FFF2-40B4-BE49-F238E27FC236}">
                <a16:creationId xmlns:a16="http://schemas.microsoft.com/office/drawing/2014/main" id="{CD16FA80-0D6A-4CAA-BB6D-F75911A4779F}"/>
              </a:ext>
            </a:extLst>
          </p:cNvPr>
          <p:cNvSpPr txBox="1"/>
          <p:nvPr/>
        </p:nvSpPr>
        <p:spPr>
          <a:xfrm>
            <a:off x="1381760" y="2697539"/>
            <a:ext cx="597408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Lord of Lords and King of Kings</a:t>
            </a:r>
          </a:p>
        </p:txBody>
      </p:sp>
      <p:sp>
        <p:nvSpPr>
          <p:cNvPr id="7" name="TextBox 6">
            <a:extLst>
              <a:ext uri="{FF2B5EF4-FFF2-40B4-BE49-F238E27FC236}">
                <a16:creationId xmlns:a16="http://schemas.microsoft.com/office/drawing/2014/main" id="{A08235A2-48A1-4D63-81BD-7108B6AC409F}"/>
              </a:ext>
            </a:extLst>
          </p:cNvPr>
          <p:cNvSpPr txBox="1"/>
          <p:nvPr/>
        </p:nvSpPr>
        <p:spPr>
          <a:xfrm>
            <a:off x="1381760" y="3344891"/>
            <a:ext cx="473456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Creator and </a:t>
            </a:r>
            <a:r>
              <a:rPr lang="en-GB" sz="3200" dirty="0" err="1"/>
              <a:t>Sustainer</a:t>
            </a:r>
            <a:endParaRPr lang="en-GB" sz="3200" dirty="0"/>
          </a:p>
        </p:txBody>
      </p:sp>
      <p:sp>
        <p:nvSpPr>
          <p:cNvPr id="8" name="TextBox 7">
            <a:extLst>
              <a:ext uri="{FF2B5EF4-FFF2-40B4-BE49-F238E27FC236}">
                <a16:creationId xmlns:a16="http://schemas.microsoft.com/office/drawing/2014/main" id="{9ABF06CC-8B4E-4A43-90BF-35A9AC4FBB58}"/>
              </a:ext>
            </a:extLst>
          </p:cNvPr>
          <p:cNvSpPr txBox="1"/>
          <p:nvPr/>
        </p:nvSpPr>
        <p:spPr>
          <a:xfrm>
            <a:off x="1381760" y="3992243"/>
            <a:ext cx="10048240" cy="2554545"/>
          </a:xfrm>
          <a:prstGeom prst="rect">
            <a:avLst/>
          </a:prstGeom>
          <a:noFill/>
        </p:spPr>
        <p:txBody>
          <a:bodyPr wrap="square" rtlCol="0">
            <a:spAutoFit/>
          </a:bodyPr>
          <a:lstStyle/>
          <a:p>
            <a:pPr marL="457200" indent="-457200">
              <a:buFont typeface="Arial" panose="020B0604020202020204" pitchFamily="34" charset="0"/>
              <a:buChar char="•"/>
            </a:pPr>
            <a:r>
              <a:rPr lang="en-GB" sz="3200" dirty="0"/>
              <a:t>In control of all things</a:t>
            </a:r>
          </a:p>
          <a:p>
            <a:pPr marL="914400" lvl="1" indent="-457200">
              <a:buFont typeface="Arial" panose="020B0604020202020204" pitchFamily="34" charset="0"/>
              <a:buChar char="•"/>
            </a:pPr>
            <a:r>
              <a:rPr lang="en-GB" sz="3200" dirty="0"/>
              <a:t>Nations: Assyria</a:t>
            </a:r>
          </a:p>
          <a:p>
            <a:pPr marL="914400" lvl="1" indent="-457200">
              <a:buFont typeface="Arial" panose="020B0604020202020204" pitchFamily="34" charset="0"/>
              <a:buChar char="•"/>
            </a:pPr>
            <a:r>
              <a:rPr lang="en-GB" sz="3200" dirty="0"/>
              <a:t>Governments: Jesus to Pilate</a:t>
            </a:r>
          </a:p>
          <a:p>
            <a:pPr marL="914400" lvl="1" indent="-457200">
              <a:buFont typeface="Arial" panose="020B0604020202020204" pitchFamily="34" charset="0"/>
              <a:buChar char="•"/>
            </a:pPr>
            <a:r>
              <a:rPr lang="en-GB" sz="3200" dirty="0"/>
              <a:t>People: our days are numbered, God hardens hearts</a:t>
            </a:r>
          </a:p>
          <a:p>
            <a:pPr marL="914400" lvl="1" indent="-457200">
              <a:buFont typeface="Arial" panose="020B0604020202020204" pitchFamily="34" charset="0"/>
              <a:buChar char="•"/>
            </a:pPr>
            <a:endParaRPr lang="en-GB" sz="3200" dirty="0"/>
          </a:p>
        </p:txBody>
      </p:sp>
      <p:sp>
        <p:nvSpPr>
          <p:cNvPr id="9" name="TextBox 8">
            <a:extLst>
              <a:ext uri="{FF2B5EF4-FFF2-40B4-BE49-F238E27FC236}">
                <a16:creationId xmlns:a16="http://schemas.microsoft.com/office/drawing/2014/main" id="{5F7B5CA8-713F-4AE4-A9C1-A9EA83A30C7E}"/>
              </a:ext>
            </a:extLst>
          </p:cNvPr>
          <p:cNvSpPr txBox="1"/>
          <p:nvPr/>
        </p:nvSpPr>
        <p:spPr>
          <a:xfrm>
            <a:off x="1381760" y="6024590"/>
            <a:ext cx="809752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This is why we pray!</a:t>
            </a:r>
          </a:p>
        </p:txBody>
      </p:sp>
    </p:spTree>
    <p:extLst>
      <p:ext uri="{BB962C8B-B14F-4D97-AF65-F5344CB8AC3E}">
        <p14:creationId xmlns:p14="http://schemas.microsoft.com/office/powerpoint/2010/main" val="226589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3" name="TextBox 2">
            <a:extLst>
              <a:ext uri="{FF2B5EF4-FFF2-40B4-BE49-F238E27FC236}">
                <a16:creationId xmlns:a16="http://schemas.microsoft.com/office/drawing/2014/main" id="{23209509-3469-49CC-9518-3AA8CE46CC03}"/>
              </a:ext>
            </a:extLst>
          </p:cNvPr>
          <p:cNvSpPr txBox="1"/>
          <p:nvPr/>
        </p:nvSpPr>
        <p:spPr>
          <a:xfrm>
            <a:off x="528320" y="1249680"/>
            <a:ext cx="2885440" cy="584775"/>
          </a:xfrm>
          <a:prstGeom prst="rect">
            <a:avLst/>
          </a:prstGeom>
          <a:noFill/>
        </p:spPr>
        <p:txBody>
          <a:bodyPr wrap="square" rtlCol="0">
            <a:spAutoFit/>
          </a:bodyPr>
          <a:lstStyle/>
          <a:p>
            <a:r>
              <a:rPr lang="en-GB" sz="3200" dirty="0"/>
              <a:t>Two principles:</a:t>
            </a:r>
          </a:p>
        </p:txBody>
      </p:sp>
      <p:sp>
        <p:nvSpPr>
          <p:cNvPr id="4" name="TextBox 3">
            <a:extLst>
              <a:ext uri="{FF2B5EF4-FFF2-40B4-BE49-F238E27FC236}">
                <a16:creationId xmlns:a16="http://schemas.microsoft.com/office/drawing/2014/main" id="{18660D07-278D-4F79-AF08-8866F143BF2E}"/>
              </a:ext>
            </a:extLst>
          </p:cNvPr>
          <p:cNvSpPr txBox="1"/>
          <p:nvPr/>
        </p:nvSpPr>
        <p:spPr>
          <a:xfrm>
            <a:off x="3413760" y="1264980"/>
            <a:ext cx="6675120" cy="584775"/>
          </a:xfrm>
          <a:prstGeom prst="rect">
            <a:avLst/>
          </a:prstGeom>
          <a:noFill/>
        </p:spPr>
        <p:txBody>
          <a:bodyPr wrap="square" rtlCol="0">
            <a:spAutoFit/>
          </a:bodyPr>
          <a:lstStyle/>
          <a:p>
            <a:r>
              <a:rPr lang="en-GB" sz="3200" dirty="0"/>
              <a:t>God’s sovereignty and Human freewill</a:t>
            </a:r>
          </a:p>
        </p:txBody>
      </p:sp>
      <p:sp>
        <p:nvSpPr>
          <p:cNvPr id="5" name="TextBox 4">
            <a:extLst>
              <a:ext uri="{FF2B5EF4-FFF2-40B4-BE49-F238E27FC236}">
                <a16:creationId xmlns:a16="http://schemas.microsoft.com/office/drawing/2014/main" id="{F65053D6-4A5C-4F25-AE57-6A8548D6706A}"/>
              </a:ext>
            </a:extLst>
          </p:cNvPr>
          <p:cNvSpPr txBox="1"/>
          <p:nvPr/>
        </p:nvSpPr>
        <p:spPr>
          <a:xfrm>
            <a:off x="1087120" y="2050187"/>
            <a:ext cx="3738880" cy="584775"/>
          </a:xfrm>
          <a:prstGeom prst="rect">
            <a:avLst/>
          </a:prstGeom>
          <a:noFill/>
        </p:spPr>
        <p:txBody>
          <a:bodyPr wrap="square" rtlCol="0">
            <a:spAutoFit/>
          </a:bodyPr>
          <a:lstStyle/>
          <a:p>
            <a:r>
              <a:rPr lang="en-GB" sz="3200" dirty="0"/>
              <a:t>Human Freewill</a:t>
            </a:r>
          </a:p>
        </p:txBody>
      </p:sp>
      <p:sp>
        <p:nvSpPr>
          <p:cNvPr id="6" name="TextBox 5">
            <a:extLst>
              <a:ext uri="{FF2B5EF4-FFF2-40B4-BE49-F238E27FC236}">
                <a16:creationId xmlns:a16="http://schemas.microsoft.com/office/drawing/2014/main" id="{CD16FA80-0D6A-4CAA-BB6D-F75911A4779F}"/>
              </a:ext>
            </a:extLst>
          </p:cNvPr>
          <p:cNvSpPr txBox="1"/>
          <p:nvPr/>
        </p:nvSpPr>
        <p:spPr>
          <a:xfrm>
            <a:off x="1381760" y="2697539"/>
            <a:ext cx="597408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Created able to disobey </a:t>
            </a:r>
          </a:p>
        </p:txBody>
      </p:sp>
      <p:sp>
        <p:nvSpPr>
          <p:cNvPr id="7" name="TextBox 6">
            <a:extLst>
              <a:ext uri="{FF2B5EF4-FFF2-40B4-BE49-F238E27FC236}">
                <a16:creationId xmlns:a16="http://schemas.microsoft.com/office/drawing/2014/main" id="{A08235A2-48A1-4D63-81BD-7108B6AC409F}"/>
              </a:ext>
            </a:extLst>
          </p:cNvPr>
          <p:cNvSpPr txBox="1"/>
          <p:nvPr/>
        </p:nvSpPr>
        <p:spPr>
          <a:xfrm>
            <a:off x="1381760" y="3344891"/>
            <a:ext cx="1020064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Held accountable for our sin, so must have had freewill</a:t>
            </a:r>
          </a:p>
        </p:txBody>
      </p:sp>
      <p:sp>
        <p:nvSpPr>
          <p:cNvPr id="8" name="TextBox 7">
            <a:extLst>
              <a:ext uri="{FF2B5EF4-FFF2-40B4-BE49-F238E27FC236}">
                <a16:creationId xmlns:a16="http://schemas.microsoft.com/office/drawing/2014/main" id="{9ABF06CC-8B4E-4A43-90BF-35A9AC4FBB58}"/>
              </a:ext>
            </a:extLst>
          </p:cNvPr>
          <p:cNvSpPr txBox="1"/>
          <p:nvPr/>
        </p:nvSpPr>
        <p:spPr>
          <a:xfrm>
            <a:off x="1381760" y="3992243"/>
            <a:ext cx="10048240" cy="1077218"/>
          </a:xfrm>
          <a:prstGeom prst="rect">
            <a:avLst/>
          </a:prstGeom>
          <a:noFill/>
        </p:spPr>
        <p:txBody>
          <a:bodyPr wrap="square" rtlCol="0">
            <a:spAutoFit/>
          </a:bodyPr>
          <a:lstStyle/>
          <a:p>
            <a:pPr marL="457200" indent="-457200">
              <a:buFont typeface="Arial" panose="020B0604020202020204" pitchFamily="34" charset="0"/>
              <a:buChar char="•"/>
            </a:pPr>
            <a:r>
              <a:rPr lang="en-GB" sz="3200" dirty="0"/>
              <a:t>Invitations to come, to follow, to choose. </a:t>
            </a:r>
          </a:p>
          <a:p>
            <a:pPr marL="914400" lvl="1" indent="-457200">
              <a:buFont typeface="Arial" panose="020B0604020202020204" pitchFamily="34" charset="0"/>
              <a:buChar char="•"/>
            </a:pPr>
            <a:endParaRPr lang="en-GB" sz="3200" dirty="0"/>
          </a:p>
        </p:txBody>
      </p:sp>
      <p:sp>
        <p:nvSpPr>
          <p:cNvPr id="9" name="TextBox 8">
            <a:extLst>
              <a:ext uri="{FF2B5EF4-FFF2-40B4-BE49-F238E27FC236}">
                <a16:creationId xmlns:a16="http://schemas.microsoft.com/office/drawing/2014/main" id="{5F7B5CA8-713F-4AE4-A9C1-A9EA83A30C7E}"/>
              </a:ext>
            </a:extLst>
          </p:cNvPr>
          <p:cNvSpPr txBox="1"/>
          <p:nvPr/>
        </p:nvSpPr>
        <p:spPr>
          <a:xfrm>
            <a:off x="1381760" y="4705953"/>
            <a:ext cx="809752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Seems obvious, we’re not robots!</a:t>
            </a:r>
          </a:p>
        </p:txBody>
      </p:sp>
    </p:spTree>
    <p:extLst>
      <p:ext uri="{BB962C8B-B14F-4D97-AF65-F5344CB8AC3E}">
        <p14:creationId xmlns:p14="http://schemas.microsoft.com/office/powerpoint/2010/main" val="3446864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3" name="TextBox 2">
            <a:extLst>
              <a:ext uri="{FF2B5EF4-FFF2-40B4-BE49-F238E27FC236}">
                <a16:creationId xmlns:a16="http://schemas.microsoft.com/office/drawing/2014/main" id="{23209509-3469-49CC-9518-3AA8CE46CC03}"/>
              </a:ext>
            </a:extLst>
          </p:cNvPr>
          <p:cNvSpPr txBox="1"/>
          <p:nvPr/>
        </p:nvSpPr>
        <p:spPr>
          <a:xfrm>
            <a:off x="772160" y="1017366"/>
            <a:ext cx="11054080" cy="1077218"/>
          </a:xfrm>
          <a:prstGeom prst="rect">
            <a:avLst/>
          </a:prstGeom>
          <a:noFill/>
        </p:spPr>
        <p:txBody>
          <a:bodyPr wrap="square" rtlCol="0">
            <a:spAutoFit/>
          </a:bodyPr>
          <a:lstStyle/>
          <a:p>
            <a:r>
              <a:rPr lang="en-GB" sz="3200" i="1" dirty="0"/>
              <a:t>Yet, the doctrine of predestination asks questions </a:t>
            </a:r>
          </a:p>
          <a:p>
            <a:r>
              <a:rPr lang="en-GB" sz="3200" i="1" dirty="0"/>
              <a:t>of how the two principles relate … </a:t>
            </a:r>
          </a:p>
        </p:txBody>
      </p:sp>
      <p:sp>
        <p:nvSpPr>
          <p:cNvPr id="5" name="TextBox 4">
            <a:extLst>
              <a:ext uri="{FF2B5EF4-FFF2-40B4-BE49-F238E27FC236}">
                <a16:creationId xmlns:a16="http://schemas.microsoft.com/office/drawing/2014/main" id="{F65053D6-4A5C-4F25-AE57-6A8548D6706A}"/>
              </a:ext>
            </a:extLst>
          </p:cNvPr>
          <p:cNvSpPr txBox="1"/>
          <p:nvPr/>
        </p:nvSpPr>
        <p:spPr>
          <a:xfrm>
            <a:off x="1270000" y="2015576"/>
            <a:ext cx="10058400" cy="584775"/>
          </a:xfrm>
          <a:prstGeom prst="rect">
            <a:avLst/>
          </a:prstGeom>
          <a:noFill/>
        </p:spPr>
        <p:txBody>
          <a:bodyPr wrap="square" rtlCol="0">
            <a:spAutoFit/>
          </a:bodyPr>
          <a:lstStyle/>
          <a:p>
            <a:r>
              <a:rPr lang="en-GB" sz="3200" dirty="0"/>
              <a:t>Greek word translated ‘predestined’ used 6 times in NT </a:t>
            </a:r>
          </a:p>
        </p:txBody>
      </p:sp>
      <p:sp>
        <p:nvSpPr>
          <p:cNvPr id="6" name="TextBox 5">
            <a:extLst>
              <a:ext uri="{FF2B5EF4-FFF2-40B4-BE49-F238E27FC236}">
                <a16:creationId xmlns:a16="http://schemas.microsoft.com/office/drawing/2014/main" id="{CD16FA80-0D6A-4CAA-BB6D-F75911A4779F}"/>
              </a:ext>
            </a:extLst>
          </p:cNvPr>
          <p:cNvSpPr txBox="1"/>
          <p:nvPr/>
        </p:nvSpPr>
        <p:spPr>
          <a:xfrm>
            <a:off x="1270000" y="2688939"/>
            <a:ext cx="1004824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Acts 4:28 	- </a:t>
            </a:r>
            <a:r>
              <a:rPr lang="en-GB" sz="2400" i="1" dirty="0"/>
              <a:t>your power and will had decided beforehand to happen</a:t>
            </a:r>
          </a:p>
        </p:txBody>
      </p:sp>
      <p:sp>
        <p:nvSpPr>
          <p:cNvPr id="7" name="TextBox 6">
            <a:extLst>
              <a:ext uri="{FF2B5EF4-FFF2-40B4-BE49-F238E27FC236}">
                <a16:creationId xmlns:a16="http://schemas.microsoft.com/office/drawing/2014/main" id="{A08235A2-48A1-4D63-81BD-7108B6AC409F}"/>
              </a:ext>
            </a:extLst>
          </p:cNvPr>
          <p:cNvSpPr txBox="1"/>
          <p:nvPr/>
        </p:nvSpPr>
        <p:spPr>
          <a:xfrm>
            <a:off x="1270000" y="3273714"/>
            <a:ext cx="10200640" cy="1077218"/>
          </a:xfrm>
          <a:prstGeom prst="rect">
            <a:avLst/>
          </a:prstGeom>
          <a:noFill/>
        </p:spPr>
        <p:txBody>
          <a:bodyPr wrap="square" rtlCol="0">
            <a:spAutoFit/>
          </a:bodyPr>
          <a:lstStyle/>
          <a:p>
            <a:pPr marL="457200" indent="-457200">
              <a:buFont typeface="Arial" panose="020B0604020202020204" pitchFamily="34" charset="0"/>
              <a:buChar char="•"/>
            </a:pPr>
            <a:r>
              <a:rPr lang="en-GB" sz="3200" dirty="0"/>
              <a:t>Rom 8:28-30 - </a:t>
            </a:r>
            <a:r>
              <a:rPr lang="en-GB" sz="2400" i="1" dirty="0"/>
              <a:t>predestined to be conformed to the likeness of his Son</a:t>
            </a:r>
          </a:p>
          <a:p>
            <a:r>
              <a:rPr lang="en-GB" sz="3200" dirty="0"/>
              <a:t>                             - </a:t>
            </a:r>
            <a:r>
              <a:rPr lang="en-GB" sz="2400" i="1" dirty="0"/>
              <a:t>and those he predestined, he called …</a:t>
            </a:r>
            <a:endParaRPr lang="en-GB" sz="3200" dirty="0"/>
          </a:p>
        </p:txBody>
      </p:sp>
      <p:sp>
        <p:nvSpPr>
          <p:cNvPr id="8" name="TextBox 7">
            <a:extLst>
              <a:ext uri="{FF2B5EF4-FFF2-40B4-BE49-F238E27FC236}">
                <a16:creationId xmlns:a16="http://schemas.microsoft.com/office/drawing/2014/main" id="{9ABF06CC-8B4E-4A43-90BF-35A9AC4FBB58}"/>
              </a:ext>
            </a:extLst>
          </p:cNvPr>
          <p:cNvSpPr txBox="1"/>
          <p:nvPr/>
        </p:nvSpPr>
        <p:spPr>
          <a:xfrm>
            <a:off x="1280160" y="4177909"/>
            <a:ext cx="10322560" cy="1692771"/>
          </a:xfrm>
          <a:prstGeom prst="rect">
            <a:avLst/>
          </a:prstGeom>
          <a:noFill/>
        </p:spPr>
        <p:txBody>
          <a:bodyPr wrap="square" rtlCol="0">
            <a:spAutoFit/>
          </a:bodyPr>
          <a:lstStyle/>
          <a:p>
            <a:pPr marL="457200" indent="-457200">
              <a:buFont typeface="Arial" panose="020B0604020202020204" pitchFamily="34" charset="0"/>
              <a:buChar char="•"/>
            </a:pPr>
            <a:r>
              <a:rPr lang="en-GB" sz="3200" dirty="0" err="1"/>
              <a:t>Eph</a:t>
            </a:r>
            <a:r>
              <a:rPr lang="en-GB" sz="3200" dirty="0"/>
              <a:t> 1:5, 11 	- </a:t>
            </a:r>
            <a:r>
              <a:rPr lang="en-GB" sz="2400" i="1" dirty="0"/>
              <a:t>in love he predestined us to be adopted as his sons                                                                          		       	- in him we were also chosen, having been predestined                      </a:t>
            </a:r>
          </a:p>
          <a:p>
            <a:r>
              <a:rPr lang="en-GB" sz="2400" i="1" dirty="0"/>
              <a:t>                                     	  according to the plan of him who works out everything in      </a:t>
            </a:r>
          </a:p>
          <a:p>
            <a:r>
              <a:rPr lang="en-GB" sz="2400" i="1" dirty="0"/>
              <a:t>                                      	  conformity with the purpose of his will.</a:t>
            </a:r>
            <a:endParaRPr lang="en-GB" sz="3200" dirty="0"/>
          </a:p>
        </p:txBody>
      </p:sp>
      <p:sp>
        <p:nvSpPr>
          <p:cNvPr id="9" name="TextBox 8">
            <a:extLst>
              <a:ext uri="{FF2B5EF4-FFF2-40B4-BE49-F238E27FC236}">
                <a16:creationId xmlns:a16="http://schemas.microsoft.com/office/drawing/2014/main" id="{5F7B5CA8-713F-4AE4-A9C1-A9EA83A30C7E}"/>
              </a:ext>
            </a:extLst>
          </p:cNvPr>
          <p:cNvSpPr txBox="1"/>
          <p:nvPr/>
        </p:nvSpPr>
        <p:spPr>
          <a:xfrm>
            <a:off x="1270000" y="5746608"/>
            <a:ext cx="11125200" cy="584775"/>
          </a:xfrm>
          <a:prstGeom prst="rect">
            <a:avLst/>
          </a:prstGeom>
          <a:noFill/>
        </p:spPr>
        <p:txBody>
          <a:bodyPr wrap="square" rtlCol="0">
            <a:spAutoFit/>
          </a:bodyPr>
          <a:lstStyle/>
          <a:p>
            <a:pPr marL="457200" indent="-457200">
              <a:buFont typeface="Arial" panose="020B0604020202020204" pitchFamily="34" charset="0"/>
              <a:buChar char="•"/>
            </a:pPr>
            <a:r>
              <a:rPr lang="en-GB" sz="3200" dirty="0"/>
              <a:t>1 Cor 2:7 	</a:t>
            </a:r>
            <a:r>
              <a:rPr lang="en-GB" sz="2400" dirty="0"/>
              <a:t>-</a:t>
            </a:r>
            <a:r>
              <a:rPr lang="en-GB" sz="2400" i="1" dirty="0"/>
              <a:t>a wisdom … that God destined for our glory before time began </a:t>
            </a:r>
            <a:endParaRPr lang="en-GB" sz="3200" i="1" dirty="0"/>
          </a:p>
        </p:txBody>
      </p:sp>
    </p:spTree>
    <p:extLst>
      <p:ext uri="{BB962C8B-B14F-4D97-AF65-F5344CB8AC3E}">
        <p14:creationId xmlns:p14="http://schemas.microsoft.com/office/powerpoint/2010/main" val="373181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3" name="TextBox 2">
            <a:extLst>
              <a:ext uri="{FF2B5EF4-FFF2-40B4-BE49-F238E27FC236}">
                <a16:creationId xmlns:a16="http://schemas.microsoft.com/office/drawing/2014/main" id="{23209509-3469-49CC-9518-3AA8CE46CC03}"/>
              </a:ext>
            </a:extLst>
          </p:cNvPr>
          <p:cNvSpPr txBox="1"/>
          <p:nvPr/>
        </p:nvSpPr>
        <p:spPr>
          <a:xfrm>
            <a:off x="721360" y="1119760"/>
            <a:ext cx="11145520" cy="2062103"/>
          </a:xfrm>
          <a:prstGeom prst="rect">
            <a:avLst/>
          </a:prstGeom>
          <a:noFill/>
        </p:spPr>
        <p:txBody>
          <a:bodyPr wrap="square" rtlCol="0">
            <a:spAutoFit/>
          </a:bodyPr>
          <a:lstStyle/>
          <a:p>
            <a:pPr marL="457200" indent="-457200">
              <a:buFont typeface="Arial" panose="020B0604020202020204" pitchFamily="34" charset="0"/>
              <a:buChar char="•"/>
            </a:pPr>
            <a:r>
              <a:rPr lang="en-GB" sz="3200" i="1" dirty="0"/>
              <a:t>The RSV uses ‘foreordain’ in each of these instances</a:t>
            </a:r>
          </a:p>
          <a:p>
            <a:pPr marL="457200" indent="-457200">
              <a:buFont typeface="Arial" panose="020B0604020202020204" pitchFamily="34" charset="0"/>
              <a:buChar char="•"/>
            </a:pPr>
            <a:r>
              <a:rPr lang="en-GB" sz="3200" i="1" dirty="0"/>
              <a:t>God is always the subject of sentence. It’s him who predestines.</a:t>
            </a:r>
          </a:p>
          <a:p>
            <a:pPr marL="457200" indent="-457200">
              <a:buFont typeface="Arial" panose="020B0604020202020204" pitchFamily="34" charset="0"/>
              <a:buChar char="•"/>
            </a:pPr>
            <a:r>
              <a:rPr lang="en-GB" sz="3200" i="1" dirty="0"/>
              <a:t>Meaning: either ‘appoints a person for a situation (</a:t>
            </a:r>
            <a:r>
              <a:rPr lang="en-GB" sz="3200" i="1" dirty="0" err="1"/>
              <a:t>eg</a:t>
            </a:r>
            <a:r>
              <a:rPr lang="en-GB" sz="3200" i="1" dirty="0"/>
              <a:t> Christ to the cross)or a situation for a person (us to salvation)’</a:t>
            </a:r>
          </a:p>
        </p:txBody>
      </p:sp>
      <p:sp>
        <p:nvSpPr>
          <p:cNvPr id="8" name="TextBox 7">
            <a:extLst>
              <a:ext uri="{FF2B5EF4-FFF2-40B4-BE49-F238E27FC236}">
                <a16:creationId xmlns:a16="http://schemas.microsoft.com/office/drawing/2014/main" id="{9ABF06CC-8B4E-4A43-90BF-35A9AC4FBB58}"/>
              </a:ext>
            </a:extLst>
          </p:cNvPr>
          <p:cNvSpPr txBox="1"/>
          <p:nvPr/>
        </p:nvSpPr>
        <p:spPr>
          <a:xfrm>
            <a:off x="721360" y="4412969"/>
            <a:ext cx="10322560" cy="1938992"/>
          </a:xfrm>
          <a:prstGeom prst="rect">
            <a:avLst/>
          </a:prstGeom>
          <a:noFill/>
        </p:spPr>
        <p:txBody>
          <a:bodyPr wrap="square" rtlCol="0">
            <a:spAutoFit/>
          </a:bodyPr>
          <a:lstStyle/>
          <a:p>
            <a:r>
              <a:rPr lang="en-GB" sz="3200" dirty="0">
                <a:solidFill>
                  <a:srgbClr val="512373"/>
                </a:solidFill>
              </a:rPr>
              <a:t>Brief History: Augustine (C.4</a:t>
            </a:r>
            <a:r>
              <a:rPr lang="en-GB" sz="3200" baseline="30000" dirty="0">
                <a:solidFill>
                  <a:srgbClr val="512373"/>
                </a:solidFill>
              </a:rPr>
              <a:t>th</a:t>
            </a:r>
            <a:r>
              <a:rPr lang="en-GB" sz="3200" dirty="0">
                <a:solidFill>
                  <a:srgbClr val="512373"/>
                </a:solidFill>
              </a:rPr>
              <a:t> ad)</a:t>
            </a:r>
          </a:p>
          <a:p>
            <a:r>
              <a:rPr lang="en-GB" sz="2800" i="1" dirty="0"/>
              <a:t>“Adam was free but used his freedom to turn from God. We inherit a propensity to sin and consequently need divine assistance to choose good.”</a:t>
            </a:r>
            <a:r>
              <a:rPr lang="en-GB" sz="3200" dirty="0"/>
              <a:t>	</a:t>
            </a:r>
          </a:p>
        </p:txBody>
      </p:sp>
      <p:sp>
        <p:nvSpPr>
          <p:cNvPr id="10" name="TextBox 9">
            <a:extLst>
              <a:ext uri="{FF2B5EF4-FFF2-40B4-BE49-F238E27FC236}">
                <a16:creationId xmlns:a16="http://schemas.microsoft.com/office/drawing/2014/main" id="{C4C6A03E-1371-45A1-9C8F-929A05E7E27D}"/>
              </a:ext>
            </a:extLst>
          </p:cNvPr>
          <p:cNvSpPr txBox="1"/>
          <p:nvPr/>
        </p:nvSpPr>
        <p:spPr>
          <a:xfrm>
            <a:off x="721360" y="3258807"/>
            <a:ext cx="11145520" cy="1077218"/>
          </a:xfrm>
          <a:prstGeom prst="rect">
            <a:avLst/>
          </a:prstGeom>
          <a:noFill/>
        </p:spPr>
        <p:txBody>
          <a:bodyPr wrap="square" rtlCol="0">
            <a:spAutoFit/>
          </a:bodyPr>
          <a:lstStyle/>
          <a:p>
            <a:pPr marL="457200" indent="-457200">
              <a:buFont typeface="Arial" panose="020B0604020202020204" pitchFamily="34" charset="0"/>
              <a:buChar char="•"/>
            </a:pPr>
            <a:r>
              <a:rPr lang="en-GB" sz="3200" i="1" dirty="0"/>
              <a:t>If God predestines us for salvation or a task, how free are we to refuse?</a:t>
            </a:r>
          </a:p>
        </p:txBody>
      </p:sp>
    </p:spTree>
    <p:extLst>
      <p:ext uri="{BB962C8B-B14F-4D97-AF65-F5344CB8AC3E}">
        <p14:creationId xmlns:p14="http://schemas.microsoft.com/office/powerpoint/2010/main" val="195763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8" name="TextBox 7">
            <a:extLst>
              <a:ext uri="{FF2B5EF4-FFF2-40B4-BE49-F238E27FC236}">
                <a16:creationId xmlns:a16="http://schemas.microsoft.com/office/drawing/2014/main" id="{9ABF06CC-8B4E-4A43-90BF-35A9AC4FBB58}"/>
              </a:ext>
            </a:extLst>
          </p:cNvPr>
          <p:cNvSpPr txBox="1"/>
          <p:nvPr/>
        </p:nvSpPr>
        <p:spPr>
          <a:xfrm>
            <a:off x="782320" y="1249680"/>
            <a:ext cx="10322560" cy="1938992"/>
          </a:xfrm>
          <a:prstGeom prst="rect">
            <a:avLst/>
          </a:prstGeom>
          <a:noFill/>
        </p:spPr>
        <p:txBody>
          <a:bodyPr wrap="square" rtlCol="0">
            <a:spAutoFit/>
          </a:bodyPr>
          <a:lstStyle/>
          <a:p>
            <a:r>
              <a:rPr lang="en-GB" sz="3200" dirty="0">
                <a:solidFill>
                  <a:srgbClr val="7030A0"/>
                </a:solidFill>
              </a:rPr>
              <a:t>Brief History: Pelagius (C.4</a:t>
            </a:r>
            <a:r>
              <a:rPr lang="en-GB" sz="3200" baseline="30000" dirty="0">
                <a:solidFill>
                  <a:srgbClr val="7030A0"/>
                </a:solidFill>
              </a:rPr>
              <a:t>th</a:t>
            </a:r>
            <a:r>
              <a:rPr lang="en-GB" sz="3200" dirty="0">
                <a:solidFill>
                  <a:srgbClr val="7030A0"/>
                </a:solidFill>
              </a:rPr>
              <a:t> ad)</a:t>
            </a:r>
          </a:p>
          <a:p>
            <a:r>
              <a:rPr lang="en-GB" sz="2800" i="1" dirty="0"/>
              <a:t>“Each human being created fresh by God, so no taint of sin from Adam. Therefore it is possible to live a sinless life. Why else would God command us to be holy as he is holy?”</a:t>
            </a:r>
            <a:r>
              <a:rPr lang="en-GB" sz="3200" dirty="0"/>
              <a:t>	</a:t>
            </a:r>
          </a:p>
        </p:txBody>
      </p:sp>
    </p:spTree>
    <p:extLst>
      <p:ext uri="{BB962C8B-B14F-4D97-AF65-F5344CB8AC3E}">
        <p14:creationId xmlns:p14="http://schemas.microsoft.com/office/powerpoint/2010/main" val="95164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4" name="TextBox 3">
            <a:extLst>
              <a:ext uri="{FF2B5EF4-FFF2-40B4-BE49-F238E27FC236}">
                <a16:creationId xmlns:a16="http://schemas.microsoft.com/office/drawing/2014/main" id="{4E466583-3DE3-4ABC-B20D-2D83803707CE}"/>
              </a:ext>
            </a:extLst>
          </p:cNvPr>
          <p:cNvSpPr txBox="1"/>
          <p:nvPr/>
        </p:nvSpPr>
        <p:spPr>
          <a:xfrm>
            <a:off x="741680" y="1249680"/>
            <a:ext cx="10322560" cy="4955203"/>
          </a:xfrm>
          <a:prstGeom prst="rect">
            <a:avLst/>
          </a:prstGeom>
          <a:noFill/>
        </p:spPr>
        <p:txBody>
          <a:bodyPr wrap="square" rtlCol="0">
            <a:spAutoFit/>
          </a:bodyPr>
          <a:lstStyle/>
          <a:p>
            <a:r>
              <a:rPr lang="en-GB" sz="3200" dirty="0">
                <a:solidFill>
                  <a:srgbClr val="7030A0"/>
                </a:solidFill>
              </a:rPr>
              <a:t>Brief History: Augustine’s response</a:t>
            </a:r>
          </a:p>
          <a:p>
            <a:r>
              <a:rPr lang="en-GB" sz="2800" i="1" dirty="0"/>
              <a:t>“All have sinned with, in and through Adam. We have lost the liberty not to sin. We are free but our freedom is limited by sin.</a:t>
            </a:r>
          </a:p>
          <a:p>
            <a:endParaRPr lang="en-GB" sz="2800" i="1" dirty="0"/>
          </a:p>
          <a:p>
            <a:r>
              <a:rPr lang="en-GB" sz="2800" i="1" dirty="0"/>
              <a:t>God’s grace restores our freedom. It is irresistible grace but doesn’t work against our will, but with it.</a:t>
            </a:r>
          </a:p>
          <a:p>
            <a:endParaRPr lang="en-GB" sz="2800" i="1" dirty="0"/>
          </a:p>
          <a:p>
            <a:r>
              <a:rPr lang="en-GB" sz="2800" i="1" dirty="0"/>
              <a:t>God chooses whom he gives grace to, and who not. In his grace, he arranges conditions for a person to act in accordance with His will.</a:t>
            </a:r>
          </a:p>
          <a:p>
            <a:endParaRPr lang="en-GB" sz="2800" i="1" dirty="0"/>
          </a:p>
          <a:p>
            <a:r>
              <a:rPr lang="en-GB" sz="2800" i="1" dirty="0"/>
              <a:t>The condemned receive what they deserve.”</a:t>
            </a:r>
            <a:r>
              <a:rPr lang="en-GB" sz="3200" dirty="0"/>
              <a:t>	</a:t>
            </a:r>
          </a:p>
        </p:txBody>
      </p:sp>
    </p:spTree>
    <p:extLst>
      <p:ext uri="{BB962C8B-B14F-4D97-AF65-F5344CB8AC3E}">
        <p14:creationId xmlns:p14="http://schemas.microsoft.com/office/powerpoint/2010/main" val="27903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4" name="TextBox 3">
            <a:extLst>
              <a:ext uri="{FF2B5EF4-FFF2-40B4-BE49-F238E27FC236}">
                <a16:creationId xmlns:a16="http://schemas.microsoft.com/office/drawing/2014/main" id="{4E466583-3DE3-4ABC-B20D-2D83803707CE}"/>
              </a:ext>
            </a:extLst>
          </p:cNvPr>
          <p:cNvSpPr txBox="1"/>
          <p:nvPr/>
        </p:nvSpPr>
        <p:spPr>
          <a:xfrm>
            <a:off x="741680" y="1249680"/>
            <a:ext cx="10322560" cy="1877437"/>
          </a:xfrm>
          <a:prstGeom prst="rect">
            <a:avLst/>
          </a:prstGeom>
          <a:noFill/>
        </p:spPr>
        <p:txBody>
          <a:bodyPr wrap="square" rtlCol="0">
            <a:spAutoFit/>
          </a:bodyPr>
          <a:lstStyle/>
          <a:p>
            <a:r>
              <a:rPr lang="en-GB" sz="3200" dirty="0">
                <a:solidFill>
                  <a:srgbClr val="7030A0"/>
                </a:solidFill>
              </a:rPr>
              <a:t>Brief History: After Augustine’s death</a:t>
            </a:r>
          </a:p>
          <a:p>
            <a:r>
              <a:rPr lang="en-GB" sz="2800" i="1" dirty="0"/>
              <a:t>Things went quiet. A milder form of Augustine’s teaching – a middle ground – prevailed, insisting on both God’s grace and human freewill to somehow operate together.</a:t>
            </a:r>
          </a:p>
        </p:txBody>
      </p:sp>
      <p:sp>
        <p:nvSpPr>
          <p:cNvPr id="5" name="TextBox 4">
            <a:extLst>
              <a:ext uri="{FF2B5EF4-FFF2-40B4-BE49-F238E27FC236}">
                <a16:creationId xmlns:a16="http://schemas.microsoft.com/office/drawing/2014/main" id="{0C9C16B0-DCA5-42E3-A725-3236A9DF24CB}"/>
              </a:ext>
            </a:extLst>
          </p:cNvPr>
          <p:cNvSpPr txBox="1"/>
          <p:nvPr/>
        </p:nvSpPr>
        <p:spPr>
          <a:xfrm>
            <a:off x="741680" y="5222240"/>
            <a:ext cx="10322560" cy="1015663"/>
          </a:xfrm>
          <a:prstGeom prst="rect">
            <a:avLst/>
          </a:prstGeom>
          <a:noFill/>
        </p:spPr>
        <p:txBody>
          <a:bodyPr wrap="square" rtlCol="0">
            <a:spAutoFit/>
          </a:bodyPr>
          <a:lstStyle/>
          <a:p>
            <a:r>
              <a:rPr lang="en-GB" sz="3200" dirty="0">
                <a:solidFill>
                  <a:srgbClr val="7030A0"/>
                </a:solidFill>
              </a:rPr>
              <a:t>Brief History: William of Ockham C.13-14th</a:t>
            </a:r>
          </a:p>
          <a:p>
            <a:r>
              <a:rPr lang="en-GB" sz="2800" i="1" dirty="0"/>
              <a:t>“Predestination is based on God’s foreknowledge of what we will do.”</a:t>
            </a:r>
            <a:endParaRPr lang="en-GB" sz="3200" dirty="0"/>
          </a:p>
        </p:txBody>
      </p:sp>
      <p:sp>
        <p:nvSpPr>
          <p:cNvPr id="6" name="TextBox 5">
            <a:extLst>
              <a:ext uri="{FF2B5EF4-FFF2-40B4-BE49-F238E27FC236}">
                <a16:creationId xmlns:a16="http://schemas.microsoft.com/office/drawing/2014/main" id="{53C1579A-0898-403C-BE8C-E423C282A679}"/>
              </a:ext>
            </a:extLst>
          </p:cNvPr>
          <p:cNvSpPr txBox="1"/>
          <p:nvPr/>
        </p:nvSpPr>
        <p:spPr>
          <a:xfrm>
            <a:off x="741680" y="3127117"/>
            <a:ext cx="10322560" cy="1938992"/>
          </a:xfrm>
          <a:prstGeom prst="rect">
            <a:avLst/>
          </a:prstGeom>
          <a:noFill/>
        </p:spPr>
        <p:txBody>
          <a:bodyPr wrap="square" rtlCol="0">
            <a:spAutoFit/>
          </a:bodyPr>
          <a:lstStyle/>
          <a:p>
            <a:r>
              <a:rPr lang="en-GB" sz="3200" dirty="0">
                <a:solidFill>
                  <a:srgbClr val="7030A0"/>
                </a:solidFill>
              </a:rPr>
              <a:t>Brief History: Thomas Aquinas (C.13</a:t>
            </a:r>
            <a:r>
              <a:rPr lang="en-GB" sz="3200" baseline="30000" dirty="0">
                <a:solidFill>
                  <a:srgbClr val="7030A0"/>
                </a:solidFill>
              </a:rPr>
              <a:t>th</a:t>
            </a:r>
            <a:r>
              <a:rPr lang="en-GB" sz="3200" dirty="0">
                <a:solidFill>
                  <a:srgbClr val="7030A0"/>
                </a:solidFill>
              </a:rPr>
              <a:t>)</a:t>
            </a:r>
          </a:p>
          <a:p>
            <a:r>
              <a:rPr lang="en-GB" sz="2800" i="1" dirty="0"/>
              <a:t>Generally Augustinian, but introduced the idea of God’s general and special wills. “His general will is that he wants all to be saved, but in his special will He elects some and rejects others.”</a:t>
            </a:r>
            <a:r>
              <a:rPr lang="en-GB" sz="3200" dirty="0"/>
              <a:t>	</a:t>
            </a:r>
          </a:p>
        </p:txBody>
      </p:sp>
    </p:spTree>
    <p:extLst>
      <p:ext uri="{BB962C8B-B14F-4D97-AF65-F5344CB8AC3E}">
        <p14:creationId xmlns:p14="http://schemas.microsoft.com/office/powerpoint/2010/main" val="236923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8C5-134F-4C93-A2BB-ABA20721B2B6}"/>
              </a:ext>
            </a:extLst>
          </p:cNvPr>
          <p:cNvSpPr>
            <a:spLocks noGrp="1"/>
          </p:cNvSpPr>
          <p:nvPr>
            <p:ph type="title"/>
          </p:nvPr>
        </p:nvSpPr>
        <p:spPr>
          <a:xfrm>
            <a:off x="279400" y="172085"/>
            <a:ext cx="8834120" cy="1077595"/>
          </a:xfrm>
        </p:spPr>
        <p:txBody>
          <a:bodyPr>
            <a:normAutofit/>
          </a:bodyPr>
          <a:lstStyle/>
          <a:p>
            <a:r>
              <a:rPr lang="en-GB" sz="3200" b="1" dirty="0">
                <a:solidFill>
                  <a:srgbClr val="FF0000"/>
                </a:solidFill>
              </a:rPr>
              <a:t>The God who determines our freewill</a:t>
            </a:r>
          </a:p>
        </p:txBody>
      </p:sp>
      <p:sp>
        <p:nvSpPr>
          <p:cNvPr id="4" name="TextBox 3">
            <a:extLst>
              <a:ext uri="{FF2B5EF4-FFF2-40B4-BE49-F238E27FC236}">
                <a16:creationId xmlns:a16="http://schemas.microsoft.com/office/drawing/2014/main" id="{4E466583-3DE3-4ABC-B20D-2D83803707CE}"/>
              </a:ext>
            </a:extLst>
          </p:cNvPr>
          <p:cNvSpPr txBox="1"/>
          <p:nvPr/>
        </p:nvSpPr>
        <p:spPr>
          <a:xfrm>
            <a:off x="741680" y="1087120"/>
            <a:ext cx="10322560" cy="1877437"/>
          </a:xfrm>
          <a:prstGeom prst="rect">
            <a:avLst/>
          </a:prstGeom>
          <a:noFill/>
        </p:spPr>
        <p:txBody>
          <a:bodyPr wrap="square" rtlCol="0">
            <a:spAutoFit/>
          </a:bodyPr>
          <a:lstStyle/>
          <a:p>
            <a:r>
              <a:rPr lang="en-GB" sz="3200" dirty="0">
                <a:solidFill>
                  <a:srgbClr val="7030A0"/>
                </a:solidFill>
              </a:rPr>
              <a:t>Brief History: Martin Luther – 500 years ago this year!</a:t>
            </a:r>
          </a:p>
          <a:p>
            <a:r>
              <a:rPr lang="en-GB" sz="2800" i="1" dirty="0"/>
              <a:t>Augustinian: showed from OT that God accepts some and rejects others – e.g. Jacob and Esau, Isaac and Ishmael. Any objections to this doctrine are ‘flesh’ thinking.</a:t>
            </a:r>
          </a:p>
        </p:txBody>
      </p:sp>
      <p:sp>
        <p:nvSpPr>
          <p:cNvPr id="6" name="TextBox 5">
            <a:extLst>
              <a:ext uri="{FF2B5EF4-FFF2-40B4-BE49-F238E27FC236}">
                <a16:creationId xmlns:a16="http://schemas.microsoft.com/office/drawing/2014/main" id="{53C1579A-0898-403C-BE8C-E423C282A679}"/>
              </a:ext>
            </a:extLst>
          </p:cNvPr>
          <p:cNvSpPr txBox="1"/>
          <p:nvPr/>
        </p:nvSpPr>
        <p:spPr>
          <a:xfrm>
            <a:off x="741680" y="3086477"/>
            <a:ext cx="11135360" cy="3662541"/>
          </a:xfrm>
          <a:prstGeom prst="rect">
            <a:avLst/>
          </a:prstGeom>
          <a:noFill/>
        </p:spPr>
        <p:txBody>
          <a:bodyPr wrap="square" rtlCol="0">
            <a:spAutoFit/>
          </a:bodyPr>
          <a:lstStyle/>
          <a:p>
            <a:r>
              <a:rPr lang="en-GB" sz="3200" dirty="0">
                <a:solidFill>
                  <a:srgbClr val="7030A0"/>
                </a:solidFill>
              </a:rPr>
              <a:t>Brief History: John Calvin (C.16</a:t>
            </a:r>
            <a:r>
              <a:rPr lang="en-GB" sz="3200" baseline="30000" dirty="0">
                <a:solidFill>
                  <a:srgbClr val="7030A0"/>
                </a:solidFill>
              </a:rPr>
              <a:t>th</a:t>
            </a:r>
            <a:r>
              <a:rPr lang="en-GB" sz="3200" dirty="0">
                <a:solidFill>
                  <a:srgbClr val="7030A0"/>
                </a:solidFill>
              </a:rPr>
              <a:t>)</a:t>
            </a:r>
          </a:p>
          <a:p>
            <a:r>
              <a:rPr lang="en-GB" sz="2800" i="1" dirty="0"/>
              <a:t>“God is sovereign and does freely choose to save some and not others, but God is wholly blameless and just in this. </a:t>
            </a:r>
          </a:p>
          <a:p>
            <a:r>
              <a:rPr lang="en-GB" sz="2800" i="1" dirty="0"/>
              <a:t>T – total depravity – we are unable to respond to grace</a:t>
            </a:r>
          </a:p>
          <a:p>
            <a:r>
              <a:rPr lang="en-GB" sz="2800" i="1" dirty="0"/>
              <a:t>U – unconditional election – completely God’s choice, no merit on our part</a:t>
            </a:r>
          </a:p>
          <a:p>
            <a:r>
              <a:rPr lang="en-GB" sz="2800" i="1" dirty="0"/>
              <a:t>L – limited atonement – Christ’s death sufficient for all, but limited to elect</a:t>
            </a:r>
          </a:p>
          <a:p>
            <a:r>
              <a:rPr lang="en-GB" sz="2800" i="1" dirty="0"/>
              <a:t>I – irresistible grace – if you’re elect, you can’t resist</a:t>
            </a:r>
          </a:p>
          <a:p>
            <a:r>
              <a:rPr lang="en-GB" sz="2800" i="1" dirty="0"/>
              <a:t>P – perseverance of the saints</a:t>
            </a:r>
            <a:r>
              <a:rPr lang="en-GB" sz="3200" i="1" dirty="0"/>
              <a:t> </a:t>
            </a:r>
            <a:r>
              <a:rPr lang="en-GB" sz="2800" i="1" dirty="0"/>
              <a:t>– if elect, you will not fall away</a:t>
            </a:r>
            <a:endParaRPr lang="en-GB" sz="2800" dirty="0"/>
          </a:p>
        </p:txBody>
      </p:sp>
    </p:spTree>
    <p:extLst>
      <p:ext uri="{BB962C8B-B14F-4D97-AF65-F5344CB8AC3E}">
        <p14:creationId xmlns:p14="http://schemas.microsoft.com/office/powerpoint/2010/main" val="273067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1814</TotalTime>
  <Words>1146</Words>
  <Application>Microsoft Office PowerPoint</Application>
  <PresentationFormat>Widescreen</PresentationFormat>
  <Paragraphs>120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lpstr>The God who determines our freewill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Furlong</dc:creator>
  <cp:lastModifiedBy>Ian Furlong</cp:lastModifiedBy>
  <cp:revision>26</cp:revision>
  <cp:lastPrinted>2017-07-16T15:22:28Z</cp:lastPrinted>
  <dcterms:created xsi:type="dcterms:W3CDTF">2017-07-14T14:18:17Z</dcterms:created>
  <dcterms:modified xsi:type="dcterms:W3CDTF">2017-07-16T15:40:25Z</dcterms:modified>
</cp:coreProperties>
</file>